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sldIdLst>
    <p:sldId id="360" r:id="rId2"/>
    <p:sldId id="433" r:id="rId3"/>
    <p:sldId id="434" r:id="rId4"/>
    <p:sldId id="431" r:id="rId5"/>
    <p:sldId id="449" r:id="rId6"/>
    <p:sldId id="364" r:id="rId7"/>
    <p:sldId id="443" r:id="rId8"/>
    <p:sldId id="498" r:id="rId9"/>
    <p:sldId id="445" r:id="rId10"/>
    <p:sldId id="446" r:id="rId11"/>
    <p:sldId id="447" r:id="rId12"/>
    <p:sldId id="448" r:id="rId13"/>
    <p:sldId id="442" r:id="rId14"/>
    <p:sldId id="435" r:id="rId15"/>
    <p:sldId id="441" r:id="rId16"/>
    <p:sldId id="322" r:id="rId17"/>
    <p:sldId id="436" r:id="rId18"/>
    <p:sldId id="336" r:id="rId19"/>
    <p:sldId id="390" r:id="rId20"/>
    <p:sldId id="332" r:id="rId21"/>
    <p:sldId id="261" r:id="rId22"/>
    <p:sldId id="309" r:id="rId23"/>
    <p:sldId id="310" r:id="rId24"/>
    <p:sldId id="323" r:id="rId25"/>
    <p:sldId id="500" r:id="rId26"/>
    <p:sldId id="502" r:id="rId27"/>
    <p:sldId id="503" r:id="rId28"/>
    <p:sldId id="450" r:id="rId29"/>
    <p:sldId id="347" r:id="rId30"/>
    <p:sldId id="430" r:id="rId31"/>
    <p:sldId id="427" r:id="rId32"/>
    <p:sldId id="428" r:id="rId33"/>
    <p:sldId id="429" r:id="rId34"/>
    <p:sldId id="504" r:id="rId35"/>
    <p:sldId id="505" r:id="rId36"/>
    <p:sldId id="506" r:id="rId37"/>
    <p:sldId id="348" r:id="rId38"/>
    <p:sldId id="391" r:id="rId39"/>
    <p:sldId id="487" r:id="rId40"/>
    <p:sldId id="488" r:id="rId41"/>
    <p:sldId id="489" r:id="rId42"/>
    <p:sldId id="490" r:id="rId43"/>
    <p:sldId id="491" r:id="rId44"/>
    <p:sldId id="492" r:id="rId45"/>
    <p:sldId id="493" r:id="rId46"/>
    <p:sldId id="494" r:id="rId47"/>
    <p:sldId id="495" r:id="rId48"/>
    <p:sldId id="497" r:id="rId49"/>
    <p:sldId id="417" r:id="rId50"/>
    <p:sldId id="418" r:id="rId51"/>
    <p:sldId id="407" r:id="rId52"/>
    <p:sldId id="316" r:id="rId53"/>
    <p:sldId id="480" r:id="rId54"/>
    <p:sldId id="395" r:id="rId55"/>
    <p:sldId id="477" r:id="rId56"/>
    <p:sldId id="398" r:id="rId57"/>
    <p:sldId id="507" r:id="rId58"/>
    <p:sldId id="486" r:id="rId59"/>
    <p:sldId id="400" r:id="rId60"/>
    <p:sldId id="508" r:id="rId61"/>
    <p:sldId id="396" r:id="rId62"/>
    <p:sldId id="397" r:id="rId63"/>
    <p:sldId id="510" r:id="rId64"/>
    <p:sldId id="511" r:id="rId65"/>
    <p:sldId id="401" r:id="rId66"/>
    <p:sldId id="402" r:id="rId67"/>
    <p:sldId id="484" r:id="rId68"/>
    <p:sldId id="485" r:id="rId69"/>
    <p:sldId id="478" r:id="rId70"/>
    <p:sldId id="406" r:id="rId71"/>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PMingLiU"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PMingLiU"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PMingLiU"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PMingLiU"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PMingLiU"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PMingLiU"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PMingLiU"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PMingLiU"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PMingLiU"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0"/>
    <a:srgbClr val="000099"/>
    <a:srgbClr val="000000"/>
    <a:srgbClr val="000066"/>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4" d="100"/>
          <a:sy n="94" d="100"/>
        </p:scale>
        <p:origin x="-2064" y="-17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158" d="100"/>
        <a:sy n="158"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7" Type="http://schemas.openxmlformats.org/officeDocument/2006/relationships/slide" Target="slides/slide51.xml"/><Relationship Id="rId2" Type="http://schemas.openxmlformats.org/officeDocument/2006/relationships/slide" Target="slides/slide9.xml"/><Relationship Id="rId1" Type="http://schemas.openxmlformats.org/officeDocument/2006/relationships/slide" Target="slides/slide7.xml"/><Relationship Id="rId6" Type="http://schemas.openxmlformats.org/officeDocument/2006/relationships/slide" Target="slides/slide33.xml"/><Relationship Id="rId5" Type="http://schemas.openxmlformats.org/officeDocument/2006/relationships/slide" Target="slides/slide32.xml"/><Relationship Id="rId4"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552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1536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53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553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D04D8B6-7D65-420E-B07D-104B034CFE3B}" type="slidenum">
              <a:rPr lang="zh-TW" altLang="en-US"/>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PMingLiU"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PMingLiU"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PMingLiU"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PMingLiU"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PMingLiU"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DFD5DDD-ADDF-4AB8-B617-80FBE56DCA25}" type="slidenum">
              <a:rPr lang="en-US" altLang="zh-TW"/>
              <a:pPr/>
              <a:t>6</a:t>
            </a:fld>
            <a:endParaRPr lang="en-US" altLang="zh-TW"/>
          </a:p>
        </p:txBody>
      </p:sp>
      <p:sp>
        <p:nvSpPr>
          <p:cNvPr id="22530" name="Rectangle 2"/>
          <p:cNvSpPr>
            <a:spLocks noRot="1" noChangeArrowheads="1" noTextEdit="1"/>
          </p:cNvSpPr>
          <p:nvPr>
            <p:ph type="sldImg"/>
          </p:nvPr>
        </p:nvSpPr>
        <p:spPr>
          <a:xfrm>
            <a:off x="1182688" y="711200"/>
            <a:ext cx="4533900" cy="3402013"/>
          </a:xfrm>
          <a:ln w="12700" cap="flat"/>
        </p:spPr>
      </p:sp>
      <p:sp>
        <p:nvSpPr>
          <p:cNvPr id="22531" name="Rectangle 3"/>
          <p:cNvSpPr>
            <a:spLocks noGrp="1" noChangeArrowheads="1"/>
          </p:cNvSpPr>
          <p:nvPr>
            <p:ph type="body" idx="1"/>
          </p:nvPr>
        </p:nvSpPr>
        <p:spPr>
          <a:xfrm>
            <a:off x="941388" y="4540250"/>
            <a:ext cx="5019675" cy="3905250"/>
          </a:xfrm>
          <a:noFill/>
          <a:ln/>
        </p:spPr>
        <p:txBody>
          <a:bodyPr lIns="92075" tIns="46038" rIns="92075" bIns="46038"/>
          <a:lstStyle/>
          <a:p>
            <a:pPr algn="just"/>
            <a:r>
              <a:rPr lang="en-US" altLang="zh-TW" b="1" smtClean="0"/>
              <a:t>Slide 2 </a:t>
            </a:r>
            <a:r>
              <a:rPr lang="en-US" altLang="zh-TW" b="1" smtClean="0">
                <a:latin typeface="Helvetica" pitchFamily="-84" charset="0"/>
              </a:rPr>
              <a:t>–</a:t>
            </a:r>
            <a:r>
              <a:rPr lang="en-US" altLang="zh-TW" b="1" smtClean="0"/>
              <a:t> History of diabetes</a:t>
            </a:r>
          </a:p>
          <a:p>
            <a:pPr algn="just"/>
            <a:r>
              <a:rPr lang="en-US" altLang="zh-TW" smtClean="0"/>
              <a:t>Diabetes has been known to exist since ancient times. Descriptions of diabetes-like illnesses have been found in writings from scholars and physicians from ancient Egypt, Greece and China.</a:t>
            </a:r>
          </a:p>
          <a:p>
            <a:pPr algn="just"/>
            <a:endParaRPr lang="en-US"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圖像版面配置區 1"/>
          <p:cNvSpPr>
            <a:spLocks noGrp="1" noRot="1" noChangeAspect="1" noTextEdit="1"/>
          </p:cNvSpPr>
          <p:nvPr>
            <p:ph type="sldImg"/>
          </p:nvPr>
        </p:nvSpPr>
        <p:spPr>
          <a:ln/>
        </p:spPr>
      </p:sp>
      <p:sp>
        <p:nvSpPr>
          <p:cNvPr id="80898" name="備忘稿版面配置區 2"/>
          <p:cNvSpPr>
            <a:spLocks noGrp="1"/>
          </p:cNvSpPr>
          <p:nvPr>
            <p:ph type="body" idx="1"/>
          </p:nvPr>
        </p:nvSpPr>
        <p:spPr>
          <a:noFill/>
          <a:ln/>
        </p:spPr>
        <p:txBody>
          <a:bodyPr/>
          <a:lstStyle/>
          <a:p>
            <a:pPr eaLnBrk="1" hangingPunct="1"/>
            <a:endParaRPr lang="zh-TW" altLang="en-US" smtClean="0"/>
          </a:p>
        </p:txBody>
      </p:sp>
      <p:sp>
        <p:nvSpPr>
          <p:cNvPr id="80899" name="投影片編號版面配置區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77F4B3AF-FC97-4130-B746-01A605F60A75}" type="slidenum">
              <a:rPr lang="zh-TW" altLang="en-US" sz="1200"/>
              <a:pPr algn="r"/>
              <a:t>54</a:t>
            </a:fld>
            <a:endParaRPr lang="en-US" altLang="zh-TW"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DAE7403-C635-4876-9451-CA607B1ED3CB}" type="slidenum">
              <a:rPr lang="zh-TW" altLang="en-US" sz="1200"/>
              <a:pPr algn="r"/>
              <a:t>56</a:t>
            </a:fld>
            <a:endParaRPr lang="en-US" altLang="zh-TW" sz="1200"/>
          </a:p>
        </p:txBody>
      </p:sp>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a:xfrm>
            <a:off x="685800" y="4343400"/>
            <a:ext cx="5486400" cy="4114800"/>
          </a:xfrm>
          <a:noFill/>
          <a:ln/>
        </p:spPr>
        <p:txBody>
          <a:bodyPr/>
          <a:lstStyle/>
          <a:p>
            <a:pPr eaLnBrk="1" hangingPunct="1"/>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F7EF30B-6DD3-496F-8189-AC56671120A9}" type="slidenum">
              <a:rPr lang="zh-TW" altLang="en-US" sz="1200"/>
              <a:pPr algn="r"/>
              <a:t>57</a:t>
            </a:fld>
            <a:endParaRPr lang="en-US" altLang="zh-TW" sz="1200"/>
          </a:p>
        </p:txBody>
      </p:sp>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a:xfrm>
            <a:off x="685800" y="4343400"/>
            <a:ext cx="5486400" cy="4114800"/>
          </a:xfrm>
          <a:noFill/>
          <a:ln/>
        </p:spPr>
        <p:txBody>
          <a:bodyPr/>
          <a:lstStyle/>
          <a:p>
            <a:pPr eaLnBrk="1" hangingPunct="1"/>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31D2808D-017A-481B-8177-C6CB1E678479}" type="slidenum">
              <a:rPr lang="zh-TW" altLang="en-US" sz="1200"/>
              <a:pPr algn="r"/>
              <a:t>59</a:t>
            </a:fld>
            <a:endParaRPr lang="en-US" altLang="zh-TW" sz="1200"/>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xfrm>
            <a:off x="685800" y="4343400"/>
            <a:ext cx="5486400" cy="4114800"/>
          </a:xfrm>
          <a:noFill/>
          <a:ln/>
        </p:spPr>
        <p:txBody>
          <a:bodyPr/>
          <a:lstStyle/>
          <a:p>
            <a:pPr eaLnBrk="1" hangingPunct="1"/>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BF48500-ED2F-43B1-A61E-679F0A8C4DC8}" type="slidenum">
              <a:rPr lang="zh-TW" altLang="en-US" sz="1200"/>
              <a:pPr algn="r"/>
              <a:t>60</a:t>
            </a:fld>
            <a:endParaRPr lang="en-US" altLang="zh-TW" sz="1200"/>
          </a:p>
        </p:txBody>
      </p:sp>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a:xfrm>
            <a:off x="685800" y="4343400"/>
            <a:ext cx="5486400" cy="4114800"/>
          </a:xfrm>
          <a:noFill/>
          <a:ln/>
        </p:spPr>
        <p:txBody>
          <a:bodyPr/>
          <a:lstStyle/>
          <a:p>
            <a:pPr eaLnBrk="1" hangingPunct="1"/>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EC82C37-D74B-4B7E-9914-BB264919B7A2}" type="slidenum">
              <a:rPr lang="zh-TW" altLang="en-US" sz="1200"/>
              <a:pPr algn="r"/>
              <a:t>62</a:t>
            </a:fld>
            <a:endParaRPr lang="en-US" altLang="zh-TW" sz="1200"/>
          </a:p>
        </p:txBody>
      </p:sp>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xfrm>
            <a:off x="685800" y="4343400"/>
            <a:ext cx="5486400" cy="4114800"/>
          </a:xfrm>
          <a:noFill/>
          <a:ln/>
        </p:spPr>
        <p:txBody>
          <a:bodyPr/>
          <a:lstStyle/>
          <a:p>
            <a:pPr eaLnBrk="1" hangingPunct="1"/>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9B6A546E-64EC-4413-801B-4FA3019D6D60}" type="slidenum">
              <a:rPr lang="zh-TW" altLang="en-US" sz="1200"/>
              <a:pPr algn="r"/>
              <a:t>65</a:t>
            </a:fld>
            <a:endParaRPr lang="en-US" altLang="zh-TW" sz="1200"/>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a:xfrm>
            <a:off x="685800" y="4343400"/>
            <a:ext cx="5486400" cy="4114800"/>
          </a:xfrm>
          <a:noFill/>
          <a:ln/>
        </p:spPr>
        <p:txBody>
          <a:bodyPr/>
          <a:lstStyle/>
          <a:p>
            <a:pPr eaLnBrk="1" hangingPunct="1"/>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90C11C43-2C8F-418C-858C-B0335A226B61}" type="slidenum">
              <a:rPr lang="zh-TW" altLang="en-US" sz="1200"/>
              <a:pPr algn="r"/>
              <a:t>66</a:t>
            </a:fld>
            <a:endParaRPr lang="en-US" altLang="zh-TW" sz="1200"/>
          </a:p>
        </p:txBody>
      </p:sp>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xfrm>
            <a:off x="685800" y="4343400"/>
            <a:ext cx="5486400" cy="4114800"/>
          </a:xfrm>
          <a:noFill/>
          <a:ln/>
        </p:spPr>
        <p:txBody>
          <a:bodyPr/>
          <a:lstStyle/>
          <a:p>
            <a:pPr eaLnBrk="1" hangingPunct="1"/>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015B9A9-4CAE-4F39-958E-97C762BEBAF1}" type="slidenum">
              <a:rPr lang="zh-TW" altLang="en-US" sz="1200"/>
              <a:pPr algn="r"/>
              <a:t>69</a:t>
            </a:fld>
            <a:endParaRPr lang="en-US" altLang="zh-TW" sz="1200"/>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a:xfrm>
            <a:off x="685800" y="4343400"/>
            <a:ext cx="5486400" cy="4114800"/>
          </a:xfrm>
          <a:noFill/>
          <a:ln/>
        </p:spPr>
        <p:txBody>
          <a:bodyPr/>
          <a:lstStyle/>
          <a:p>
            <a:pPr eaLnBrk="1" hangingPunct="1"/>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4853DD2A-79A1-4BE3-AD47-16192D261593}" type="slidenum">
              <a:rPr lang="en-US" altLang="zh-TW"/>
              <a:pPr/>
              <a:t>7</a:t>
            </a:fld>
            <a:endParaRPr lang="en-US" altLang="zh-TW"/>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51E0C80D-9114-4343-B38D-C43F85D310CA}" type="slidenum">
              <a:rPr lang="en-US" altLang="zh-TW"/>
              <a:pPr/>
              <a:t>9</a:t>
            </a:fld>
            <a:endParaRPr lang="en-US" altLang="zh-TW"/>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7600D7ED-0D23-4CBB-A059-C1164E9FB576}" type="slidenum">
              <a:rPr lang="en-US" altLang="zh-TW"/>
              <a:pPr/>
              <a:t>10</a:t>
            </a:fld>
            <a:endParaRPr lang="en-US" altLang="zh-TW"/>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noTextEdit="1"/>
          </p:cNvSpPr>
          <p:nvPr>
            <p:ph type="sldImg"/>
          </p:nvPr>
        </p:nvSpPr>
        <p:spPr>
          <a:ln/>
        </p:spPr>
      </p:sp>
      <p:sp>
        <p:nvSpPr>
          <p:cNvPr id="33794" name="備忘稿版面配置區 2"/>
          <p:cNvSpPr>
            <a:spLocks noGrp="1"/>
          </p:cNvSpPr>
          <p:nvPr>
            <p:ph type="body" idx="1"/>
          </p:nvPr>
        </p:nvSpPr>
        <p:spPr>
          <a:noFill/>
          <a:ln/>
        </p:spPr>
        <p:txBody>
          <a:bodyPr/>
          <a:lstStyle/>
          <a:p>
            <a:pPr eaLnBrk="1" hangingPunct="1">
              <a:spcBef>
                <a:spcPct val="0"/>
              </a:spcBef>
            </a:pPr>
            <a:endParaRPr kumimoji="0" lang="zh-TW" altLang="en-US" smtClean="0">
              <a:latin typeface="Calibri" pitchFamily="34" charset="0"/>
            </a:endParaRPr>
          </a:p>
        </p:txBody>
      </p:sp>
      <p:sp>
        <p:nvSpPr>
          <p:cNvPr id="33795" name="投影片編號版面配置區 3"/>
          <p:cNvSpPr>
            <a:spLocks noGrp="1"/>
          </p:cNvSpPr>
          <p:nvPr>
            <p:ph type="sldNum" sz="quarter" idx="5"/>
          </p:nvPr>
        </p:nvSpPr>
        <p:spPr>
          <a:noFill/>
        </p:spPr>
        <p:txBody>
          <a:bodyPr/>
          <a:lstStyle/>
          <a:p>
            <a:fld id="{A1310363-E7A4-4747-B039-304055455BC5}" type="slidenum">
              <a:rPr lang="zh-TW" altLang="en-US">
                <a:latin typeface="Arial" pitchFamily="34" charset="0"/>
              </a:rPr>
              <a:pPr/>
              <a:t>13</a:t>
            </a:fld>
            <a:endParaRPr lang="en-US" altLang="zh-TW">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B35E02D-BE03-4033-A47C-0E674FDC343E}" type="slidenum">
              <a:rPr lang="zh-TW" altLang="en-US" sz="1200"/>
              <a:pPr algn="r"/>
              <a:t>15</a:t>
            </a:fld>
            <a:endParaRPr lang="en-US" altLang="zh-TW" sz="1200"/>
          </a:p>
        </p:txBody>
      </p:sp>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a:xfrm>
            <a:off x="685800" y="4343400"/>
            <a:ext cx="5486400" cy="4114800"/>
          </a:xfrm>
          <a:noFill/>
          <a:ln/>
        </p:spPr>
        <p:txBody>
          <a:bodyPr/>
          <a:lstStyle/>
          <a:p>
            <a:r>
              <a:rPr lang="zh-TW" altLang="en-US" smtClean="0"/>
              <a:t>接受調查人數：</a:t>
            </a:r>
            <a:r>
              <a:rPr lang="zh-TW" altLang="zh-TW" smtClean="0"/>
              <a:t>1012</a:t>
            </a:r>
            <a:r>
              <a:rPr lang="zh-TW" altLang="en-US" smtClean="0"/>
              <a:t>人（男女各</a:t>
            </a:r>
            <a:r>
              <a:rPr lang="zh-TW" altLang="zh-TW" smtClean="0"/>
              <a:t>506</a:t>
            </a:r>
            <a:r>
              <a:rPr lang="zh-TW" altLang="en-US" smtClean="0"/>
              <a:t>人）</a:t>
            </a:r>
            <a:endParaRPr lang="zh-TW" altLang="zh-TW" smtClean="0"/>
          </a:p>
          <a:p>
            <a:r>
              <a:rPr lang="zh-TW" altLang="en-US" smtClean="0"/>
              <a:t>糖尿病患者：</a:t>
            </a:r>
            <a:r>
              <a:rPr lang="zh-TW" altLang="zh-TW" smtClean="0"/>
              <a:t>86</a:t>
            </a:r>
            <a:r>
              <a:rPr lang="zh-TW" altLang="en-US" smtClean="0"/>
              <a:t>人</a:t>
            </a:r>
            <a:endParaRPr lang="zh-TW" altLang="zh-TW" smtClean="0"/>
          </a:p>
          <a:p>
            <a:r>
              <a:rPr lang="zh-TW" altLang="en-US" smtClean="0"/>
              <a:t>種族：</a:t>
            </a:r>
            <a:r>
              <a:rPr lang="zh-TW" altLang="zh-TW" smtClean="0"/>
              <a:t>51%</a:t>
            </a:r>
            <a:r>
              <a:rPr lang="zh-TW" altLang="en-US" smtClean="0"/>
              <a:t>巫裔、</a:t>
            </a:r>
            <a:r>
              <a:rPr lang="zh-TW" altLang="zh-TW" smtClean="0"/>
              <a:t>33%</a:t>
            </a:r>
            <a:r>
              <a:rPr lang="zh-TW" altLang="en-US" smtClean="0"/>
              <a:t>華裔、</a:t>
            </a:r>
            <a:r>
              <a:rPr lang="zh-TW" altLang="zh-TW" smtClean="0"/>
              <a:t>10%</a:t>
            </a:r>
            <a:r>
              <a:rPr lang="zh-TW" altLang="en-US" smtClean="0"/>
              <a:t>印裔及</a:t>
            </a:r>
            <a:r>
              <a:rPr lang="zh-TW" altLang="zh-TW" smtClean="0"/>
              <a:t>6%</a:t>
            </a:r>
            <a:r>
              <a:rPr lang="zh-TW" altLang="en-US" smtClean="0"/>
              <a:t>其他。</a:t>
            </a:r>
            <a:endParaRPr lang="zh-TW" altLang="zh-TW" smtClean="0"/>
          </a:p>
          <a:p>
            <a:pPr eaLnBrk="1" hangingPunct="1"/>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BC9168A-C201-42BE-8C88-3C70B4389262}" type="slidenum">
              <a:rPr lang="zh-TW" altLang="en-US" sz="1200"/>
              <a:pPr algn="r"/>
              <a:t>19</a:t>
            </a:fld>
            <a:endParaRPr lang="en-US" altLang="zh-TW" sz="1200"/>
          </a:p>
        </p:txBody>
      </p:sp>
      <p:sp>
        <p:nvSpPr>
          <p:cNvPr id="41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A027DA5-4282-460C-86B6-641E0FF2CC22}" type="slidenum">
              <a:rPr lang="en-US" altLang="zh-TW" sz="1200"/>
              <a:pPr algn="r"/>
              <a:t>19</a:t>
            </a:fld>
            <a:endParaRPr lang="en-US" altLang="zh-TW" sz="120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xfrm>
            <a:off x="685800" y="4343400"/>
            <a:ext cx="5486400" cy="4114800"/>
          </a:xfrm>
          <a:noFill/>
          <a:ln/>
        </p:spPr>
        <p:txBody>
          <a:bodyPr/>
          <a:lstStyle/>
          <a:p>
            <a:pPr eaLnBrk="1" hangingPunct="1"/>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9125264-7DC3-4EE8-8A2B-3580B6958D4B}" type="slidenum">
              <a:rPr lang="zh-TW" altLang="en-US" sz="1200"/>
              <a:pPr algn="r"/>
              <a:t>34</a:t>
            </a:fld>
            <a:endParaRPr lang="en-US" altLang="zh-TW" sz="1200"/>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xfrm>
            <a:off x="685800" y="4343400"/>
            <a:ext cx="5486400" cy="4114800"/>
          </a:xfrm>
          <a:noFill/>
          <a:ln/>
        </p:spPr>
        <p:txBody>
          <a:bodyPr/>
          <a:lstStyle/>
          <a:p>
            <a:pPr eaLnBrk="1" hangingPunct="1"/>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C368B81-ED89-4328-9DFE-1CF112401A85}" type="slidenum">
              <a:rPr lang="en-US" altLang="zh-TW" sz="1200"/>
              <a:pPr algn="r"/>
              <a:t>51</a:t>
            </a:fld>
            <a:endParaRPr lang="en-US" altLang="zh-TW" sz="1200"/>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1026"/>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p:spPr>
        <p:txBody>
          <a:bodyPr wrap="none" anchor="ctr"/>
          <a:lstStyle/>
          <a:p>
            <a:pPr algn="ctr"/>
            <a:endParaRPr lang="zh-TW" altLang="en-US"/>
          </a:p>
        </p:txBody>
      </p:sp>
      <p:pic>
        <p:nvPicPr>
          <p:cNvPr id="5" name="Picture 1027"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a:ln w="9525">
            <a:noFill/>
            <a:miter lim="800000"/>
            <a:headEnd/>
            <a:tailEnd/>
          </a:ln>
        </p:spPr>
      </p:pic>
      <p:sp>
        <p:nvSpPr>
          <p:cNvPr id="6" name="Rectangle 1028"/>
          <p:cNvSpPr>
            <a:spLocks noChangeArrowheads="1"/>
          </p:cNvSpPr>
          <p:nvPr/>
        </p:nvSpPr>
        <p:spPr bwMode="hidden">
          <a:xfrm>
            <a:off x="795338" y="2895600"/>
            <a:ext cx="304800" cy="990600"/>
          </a:xfrm>
          <a:prstGeom prst="rect">
            <a:avLst/>
          </a:prstGeom>
          <a:solidFill>
            <a:schemeClr val="accent2">
              <a:alpha val="50195"/>
            </a:schemeClr>
          </a:solidFill>
          <a:ln w="9525">
            <a:noFill/>
            <a:miter lim="800000"/>
            <a:headEnd/>
            <a:tailEnd/>
          </a:ln>
        </p:spPr>
        <p:txBody>
          <a:bodyPr wrap="none" anchor="ctr"/>
          <a:lstStyle/>
          <a:p>
            <a:pPr algn="ctr"/>
            <a:endParaRPr lang="zh-TW" altLang="en-US"/>
          </a:p>
        </p:txBody>
      </p:sp>
      <p:sp>
        <p:nvSpPr>
          <p:cNvPr id="52229" name="Rectangle 1029"/>
          <p:cNvSpPr>
            <a:spLocks noGrp="1" noChangeArrowheads="1"/>
          </p:cNvSpPr>
          <p:nvPr>
            <p:ph type="ctrTitle"/>
          </p:nvPr>
        </p:nvSpPr>
        <p:spPr>
          <a:xfrm>
            <a:off x="1143000" y="1981200"/>
            <a:ext cx="7772400" cy="1143000"/>
          </a:xfrm>
        </p:spPr>
        <p:txBody>
          <a:bodyPr/>
          <a:lstStyle>
            <a:lvl1pPr>
              <a:defRPr/>
            </a:lvl1pPr>
          </a:lstStyle>
          <a:p>
            <a:r>
              <a:rPr lang="zh-TW" altLang="en-US"/>
              <a:t>按一下以編輯母片標題樣式</a:t>
            </a:r>
          </a:p>
        </p:txBody>
      </p:sp>
      <p:sp>
        <p:nvSpPr>
          <p:cNvPr id="52230" name="Rectangle 1030"/>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zh-TW" altLang="en-US"/>
              <a:t>按一下以編輯母片副標題樣式</a:t>
            </a:r>
          </a:p>
        </p:txBody>
      </p:sp>
      <p:sp>
        <p:nvSpPr>
          <p:cNvPr id="7" name="Rectangle 1031"/>
          <p:cNvSpPr>
            <a:spLocks noGrp="1" noChangeArrowheads="1"/>
          </p:cNvSpPr>
          <p:nvPr>
            <p:ph type="dt" sz="half" idx="10"/>
          </p:nvPr>
        </p:nvSpPr>
        <p:spPr>
          <a:xfrm>
            <a:off x="685800" y="6324600"/>
            <a:ext cx="1905000" cy="457200"/>
          </a:xfrm>
        </p:spPr>
        <p:txBody>
          <a:bodyPr/>
          <a:lstStyle>
            <a:lvl1pPr>
              <a:defRPr/>
            </a:lvl1pPr>
          </a:lstStyle>
          <a:p>
            <a:endParaRPr lang="en-US" altLang="zh-TW"/>
          </a:p>
        </p:txBody>
      </p:sp>
      <p:sp>
        <p:nvSpPr>
          <p:cNvPr id="8" name="Rectangle 1032"/>
          <p:cNvSpPr>
            <a:spLocks noGrp="1" noChangeArrowheads="1"/>
          </p:cNvSpPr>
          <p:nvPr>
            <p:ph type="ftr" sz="quarter" idx="11"/>
          </p:nvPr>
        </p:nvSpPr>
        <p:spPr>
          <a:xfrm>
            <a:off x="3124200" y="6324600"/>
            <a:ext cx="2895600" cy="457200"/>
          </a:xfrm>
        </p:spPr>
        <p:txBody>
          <a:bodyPr/>
          <a:lstStyle>
            <a:lvl1pPr>
              <a:defRPr/>
            </a:lvl1pPr>
          </a:lstStyle>
          <a:p>
            <a:endParaRPr lang="en-US" altLang="zh-TW"/>
          </a:p>
        </p:txBody>
      </p:sp>
      <p:sp>
        <p:nvSpPr>
          <p:cNvPr id="9" name="Rectangle 1033"/>
          <p:cNvSpPr>
            <a:spLocks noGrp="1" noChangeArrowheads="1"/>
          </p:cNvSpPr>
          <p:nvPr>
            <p:ph type="sldNum" sz="quarter" idx="12"/>
          </p:nvPr>
        </p:nvSpPr>
        <p:spPr>
          <a:xfrm>
            <a:off x="6553200" y="6324600"/>
            <a:ext cx="1905000" cy="457200"/>
          </a:xfrm>
        </p:spPr>
        <p:txBody>
          <a:bodyPr/>
          <a:lstStyle>
            <a:lvl1pPr>
              <a:defRPr sz="1400"/>
            </a:lvl1pPr>
          </a:lstStyle>
          <a:p>
            <a:fld id="{7FE9884B-531A-4F07-998D-0B509BAE20F7}" type="slidenum">
              <a:rPr lang="zh-TW" altLang="en-US"/>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endParaRPr lang="en-US" altLang="zh-TW"/>
          </a:p>
        </p:txBody>
      </p:sp>
      <p:sp>
        <p:nvSpPr>
          <p:cNvPr id="5" name="Rectangle 8"/>
          <p:cNvSpPr>
            <a:spLocks noGrp="1" noChangeArrowheads="1"/>
          </p:cNvSpPr>
          <p:nvPr>
            <p:ph type="ftr" sz="quarter" idx="11"/>
          </p:nvPr>
        </p:nvSpPr>
        <p:spPr>
          <a:ln/>
        </p:spPr>
        <p:txBody>
          <a:bodyPr/>
          <a:lstStyle>
            <a:lvl1pPr>
              <a:defRPr/>
            </a:lvl1pPr>
          </a:lstStyle>
          <a:p>
            <a:endParaRPr lang="en-US" altLang="zh-TW"/>
          </a:p>
        </p:txBody>
      </p:sp>
      <p:sp>
        <p:nvSpPr>
          <p:cNvPr id="6" name="Rectangle 11"/>
          <p:cNvSpPr>
            <a:spLocks noGrp="1" noChangeArrowheads="1"/>
          </p:cNvSpPr>
          <p:nvPr>
            <p:ph type="sldNum" sz="quarter" idx="12"/>
          </p:nvPr>
        </p:nvSpPr>
        <p:spPr>
          <a:ln/>
        </p:spPr>
        <p:txBody>
          <a:bodyPr/>
          <a:lstStyle>
            <a:lvl1pPr>
              <a:defRPr/>
            </a:lvl1pPr>
          </a:lstStyle>
          <a:p>
            <a:fld id="{A74FEBCB-3ECC-4BEA-8EE2-E57A2EB7940E}" type="slidenum">
              <a:rPr lang="zh-TW" altLang="en-US"/>
              <a:pPr/>
              <a:t>‹#›</a:t>
            </a:fld>
            <a:endParaRPr lang="en-US" altLang="zh-TW"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96100" y="838200"/>
            <a:ext cx="1943100" cy="53784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066800" y="838200"/>
            <a:ext cx="5676900" cy="5378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endParaRPr lang="en-US" altLang="zh-TW"/>
          </a:p>
        </p:txBody>
      </p:sp>
      <p:sp>
        <p:nvSpPr>
          <p:cNvPr id="5" name="Rectangle 8"/>
          <p:cNvSpPr>
            <a:spLocks noGrp="1" noChangeArrowheads="1"/>
          </p:cNvSpPr>
          <p:nvPr>
            <p:ph type="ftr" sz="quarter" idx="11"/>
          </p:nvPr>
        </p:nvSpPr>
        <p:spPr>
          <a:ln/>
        </p:spPr>
        <p:txBody>
          <a:bodyPr/>
          <a:lstStyle>
            <a:lvl1pPr>
              <a:defRPr/>
            </a:lvl1pPr>
          </a:lstStyle>
          <a:p>
            <a:endParaRPr lang="en-US" altLang="zh-TW"/>
          </a:p>
        </p:txBody>
      </p:sp>
      <p:sp>
        <p:nvSpPr>
          <p:cNvPr id="6" name="Rectangle 11"/>
          <p:cNvSpPr>
            <a:spLocks noGrp="1" noChangeArrowheads="1"/>
          </p:cNvSpPr>
          <p:nvPr>
            <p:ph type="sldNum" sz="quarter" idx="12"/>
          </p:nvPr>
        </p:nvSpPr>
        <p:spPr>
          <a:ln/>
        </p:spPr>
        <p:txBody>
          <a:bodyPr/>
          <a:lstStyle>
            <a:lvl1pPr>
              <a:defRPr/>
            </a:lvl1pPr>
          </a:lstStyle>
          <a:p>
            <a:fld id="{3EBDAE30-46A0-41A5-BAA0-7A54072DCB8C}" type="slidenum">
              <a:rPr lang="zh-TW" altLang="en-US"/>
              <a:pPr/>
              <a:t>‹#›</a:t>
            </a:fld>
            <a:endParaRPr lang="en-US" altLang="zh-TW"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066800" y="304800"/>
            <a:ext cx="7543800" cy="14319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1066800" y="1981200"/>
            <a:ext cx="7543800" cy="4114800"/>
          </a:xfrm>
        </p:spPr>
        <p:txBody>
          <a:bodyPr/>
          <a:lstStyle/>
          <a:p>
            <a:pPr lvl="0"/>
            <a:endParaRPr lang="zh-TW" altLang="en-US" noProof="0"/>
          </a:p>
        </p:txBody>
      </p:sp>
      <p:sp>
        <p:nvSpPr>
          <p:cNvPr id="4" name="日期版面配置區 3"/>
          <p:cNvSpPr>
            <a:spLocks noGrp="1"/>
          </p:cNvSpPr>
          <p:nvPr>
            <p:ph type="dt" sz="half" idx="10"/>
          </p:nvPr>
        </p:nvSpPr>
        <p:spPr>
          <a:xfrm>
            <a:off x="1066800" y="6248400"/>
            <a:ext cx="1905000" cy="457200"/>
          </a:xfrm>
        </p:spPr>
        <p:txBody>
          <a:bodyPr/>
          <a:lstStyle>
            <a:lvl1pPr>
              <a:defRPr/>
            </a:lvl1pPr>
          </a:lstStyle>
          <a:p>
            <a:endParaRPr lang="en-US" altLang="zh-TW"/>
          </a:p>
        </p:txBody>
      </p:sp>
      <p:sp>
        <p:nvSpPr>
          <p:cNvPr id="5" name="頁尾版面配置區 4"/>
          <p:cNvSpPr>
            <a:spLocks noGrp="1"/>
          </p:cNvSpPr>
          <p:nvPr>
            <p:ph type="ftr" sz="quarter" idx="11"/>
          </p:nvPr>
        </p:nvSpPr>
        <p:spPr>
          <a:xfrm>
            <a:off x="3429000" y="6248400"/>
            <a:ext cx="2895600" cy="45720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705600" y="6248400"/>
            <a:ext cx="1905000" cy="457200"/>
          </a:xfrm>
        </p:spPr>
        <p:txBody>
          <a:bodyPr/>
          <a:lstStyle>
            <a:lvl1pPr>
              <a:defRPr/>
            </a:lvl1pPr>
          </a:lstStyle>
          <a:p>
            <a:fld id="{C172DCE2-7B60-4951-A647-13D8C32C0E5B}" type="slidenum">
              <a:rPr lang="en-US" altLang="zh-TW"/>
              <a:pPr/>
              <a:t>‹#›</a:t>
            </a:fld>
            <a:endParaRPr lang="en-US" altLang="zh-TW"/>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美工圖案版面配置區 3"/>
          <p:cNvSpPr>
            <a:spLocks noGrp="1"/>
          </p:cNvSpPr>
          <p:nvPr>
            <p:ph type="clipArt" sz="half" idx="2"/>
          </p:nvPr>
        </p:nvSpPr>
        <p:spPr>
          <a:xfrm>
            <a:off x="4648200" y="1981200"/>
            <a:ext cx="3810000" cy="4114800"/>
          </a:xfrm>
        </p:spPr>
        <p:txBody>
          <a:bodyPr/>
          <a:lstStyle/>
          <a:p>
            <a:pPr lvl="0"/>
            <a:endParaRPr lang="zh-TW" altLang="en-US" noProof="0" smtClean="0"/>
          </a:p>
        </p:txBody>
      </p:sp>
      <p:sp>
        <p:nvSpPr>
          <p:cNvPr id="5" name="Rectangle 4"/>
          <p:cNvSpPr>
            <a:spLocks noGrp="1" noChangeArrowheads="1"/>
          </p:cNvSpPr>
          <p:nvPr>
            <p:ph type="dt" sz="half" idx="10"/>
          </p:nvPr>
        </p:nvSpPr>
        <p:spPr/>
        <p:txBody>
          <a:bodyPr/>
          <a:lstStyle>
            <a:lvl1pPr>
              <a:defRPr/>
            </a:lvl1pPr>
          </a:lstStyle>
          <a:p>
            <a:endParaRPr lang="en-US" altLang="zh-TW"/>
          </a:p>
        </p:txBody>
      </p:sp>
      <p:sp>
        <p:nvSpPr>
          <p:cNvPr id="6" name="Rectangle 5"/>
          <p:cNvSpPr>
            <a:spLocks noGrp="1" noChangeArrowheads="1"/>
          </p:cNvSpPr>
          <p:nvPr>
            <p:ph type="ftr" sz="quarter" idx="11"/>
          </p:nvPr>
        </p:nvSpPr>
        <p:spPr/>
        <p:txBody>
          <a:bodyPr/>
          <a:lstStyle>
            <a:lvl1pPr>
              <a:defRPr/>
            </a:lvl1pPr>
          </a:lstStyle>
          <a:p>
            <a:endParaRPr lang="en-US" altLang="zh-TW"/>
          </a:p>
        </p:txBody>
      </p:sp>
      <p:sp>
        <p:nvSpPr>
          <p:cNvPr id="7" name="Rectangle 6"/>
          <p:cNvSpPr>
            <a:spLocks noGrp="1" noChangeArrowheads="1"/>
          </p:cNvSpPr>
          <p:nvPr>
            <p:ph type="sldNum" sz="quarter" idx="12"/>
          </p:nvPr>
        </p:nvSpPr>
        <p:spPr/>
        <p:txBody>
          <a:bodyPr/>
          <a:lstStyle>
            <a:lvl1pPr>
              <a:defRPr/>
            </a:lvl1pPr>
          </a:lstStyle>
          <a:p>
            <a:fld id="{97529C75-7165-4AB3-B407-2DD4229D87EB}" type="slidenum">
              <a:rPr lang="en-US" altLang="zh-TW"/>
              <a:pPr/>
              <a:t>‹#›</a:t>
            </a:fld>
            <a:endParaRPr lang="en-US" altLang="zh-TW"/>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endParaRPr lang="en-US" altLang="zh-TW"/>
          </a:p>
        </p:txBody>
      </p:sp>
      <p:sp>
        <p:nvSpPr>
          <p:cNvPr id="5" name="Rectangle 8"/>
          <p:cNvSpPr>
            <a:spLocks noGrp="1" noChangeArrowheads="1"/>
          </p:cNvSpPr>
          <p:nvPr>
            <p:ph type="ftr" sz="quarter" idx="11"/>
          </p:nvPr>
        </p:nvSpPr>
        <p:spPr>
          <a:ln/>
        </p:spPr>
        <p:txBody>
          <a:bodyPr/>
          <a:lstStyle>
            <a:lvl1pPr>
              <a:defRPr/>
            </a:lvl1pPr>
          </a:lstStyle>
          <a:p>
            <a:endParaRPr lang="en-US" altLang="zh-TW"/>
          </a:p>
        </p:txBody>
      </p:sp>
      <p:sp>
        <p:nvSpPr>
          <p:cNvPr id="6" name="Rectangle 11"/>
          <p:cNvSpPr>
            <a:spLocks noGrp="1" noChangeArrowheads="1"/>
          </p:cNvSpPr>
          <p:nvPr>
            <p:ph type="sldNum" sz="quarter" idx="12"/>
          </p:nvPr>
        </p:nvSpPr>
        <p:spPr>
          <a:ln/>
        </p:spPr>
        <p:txBody>
          <a:bodyPr/>
          <a:lstStyle>
            <a:lvl1pPr>
              <a:defRPr/>
            </a:lvl1pPr>
          </a:lstStyle>
          <a:p>
            <a:fld id="{D4BD85CB-8317-402F-8F33-0026D089577C}" type="slidenum">
              <a:rPr lang="zh-TW" altLang="en-US"/>
              <a:pPr/>
              <a:t>‹#›</a:t>
            </a:fld>
            <a:endParaRPr lang="en-US" altLang="zh-TW"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endParaRPr lang="en-US" altLang="zh-TW"/>
          </a:p>
        </p:txBody>
      </p:sp>
      <p:sp>
        <p:nvSpPr>
          <p:cNvPr id="5" name="Rectangle 8"/>
          <p:cNvSpPr>
            <a:spLocks noGrp="1" noChangeArrowheads="1"/>
          </p:cNvSpPr>
          <p:nvPr>
            <p:ph type="ftr" sz="quarter" idx="11"/>
          </p:nvPr>
        </p:nvSpPr>
        <p:spPr>
          <a:ln/>
        </p:spPr>
        <p:txBody>
          <a:bodyPr/>
          <a:lstStyle>
            <a:lvl1pPr>
              <a:defRPr/>
            </a:lvl1pPr>
          </a:lstStyle>
          <a:p>
            <a:endParaRPr lang="en-US" altLang="zh-TW"/>
          </a:p>
        </p:txBody>
      </p:sp>
      <p:sp>
        <p:nvSpPr>
          <p:cNvPr id="6" name="Rectangle 11"/>
          <p:cNvSpPr>
            <a:spLocks noGrp="1" noChangeArrowheads="1"/>
          </p:cNvSpPr>
          <p:nvPr>
            <p:ph type="sldNum" sz="quarter" idx="12"/>
          </p:nvPr>
        </p:nvSpPr>
        <p:spPr>
          <a:ln/>
        </p:spPr>
        <p:txBody>
          <a:bodyPr/>
          <a:lstStyle>
            <a:lvl1pPr>
              <a:defRPr/>
            </a:lvl1pPr>
          </a:lstStyle>
          <a:p>
            <a:fld id="{30AC5643-FAB3-4492-9391-3B807F7A007E}" type="slidenum">
              <a:rPr lang="zh-TW" altLang="en-US"/>
              <a:pPr/>
              <a:t>‹#›</a:t>
            </a:fld>
            <a:endParaRPr lang="en-US" altLang="zh-TW"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endParaRPr lang="en-US" altLang="zh-TW"/>
          </a:p>
        </p:txBody>
      </p:sp>
      <p:sp>
        <p:nvSpPr>
          <p:cNvPr id="6" name="Rectangle 8"/>
          <p:cNvSpPr>
            <a:spLocks noGrp="1" noChangeArrowheads="1"/>
          </p:cNvSpPr>
          <p:nvPr>
            <p:ph type="ftr" sz="quarter" idx="11"/>
          </p:nvPr>
        </p:nvSpPr>
        <p:spPr>
          <a:ln/>
        </p:spPr>
        <p:txBody>
          <a:bodyPr/>
          <a:lstStyle>
            <a:lvl1pPr>
              <a:defRPr/>
            </a:lvl1pPr>
          </a:lstStyle>
          <a:p>
            <a:endParaRPr lang="en-US" altLang="zh-TW"/>
          </a:p>
        </p:txBody>
      </p:sp>
      <p:sp>
        <p:nvSpPr>
          <p:cNvPr id="7" name="Rectangle 11"/>
          <p:cNvSpPr>
            <a:spLocks noGrp="1" noChangeArrowheads="1"/>
          </p:cNvSpPr>
          <p:nvPr>
            <p:ph type="sldNum" sz="quarter" idx="12"/>
          </p:nvPr>
        </p:nvSpPr>
        <p:spPr>
          <a:ln/>
        </p:spPr>
        <p:txBody>
          <a:bodyPr/>
          <a:lstStyle>
            <a:lvl1pPr>
              <a:defRPr/>
            </a:lvl1pPr>
          </a:lstStyle>
          <a:p>
            <a:fld id="{5AB732BC-1D43-4494-B0D4-50655BABE006}" type="slidenum">
              <a:rPr lang="zh-TW" altLang="en-US"/>
              <a:pPr/>
              <a:t>‹#›</a:t>
            </a:fld>
            <a:endParaRPr lang="en-US" altLang="zh-TW"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endParaRPr lang="en-US" altLang="zh-TW"/>
          </a:p>
        </p:txBody>
      </p:sp>
      <p:sp>
        <p:nvSpPr>
          <p:cNvPr id="8" name="Rectangle 8"/>
          <p:cNvSpPr>
            <a:spLocks noGrp="1" noChangeArrowheads="1"/>
          </p:cNvSpPr>
          <p:nvPr>
            <p:ph type="ftr" sz="quarter" idx="11"/>
          </p:nvPr>
        </p:nvSpPr>
        <p:spPr>
          <a:ln/>
        </p:spPr>
        <p:txBody>
          <a:bodyPr/>
          <a:lstStyle>
            <a:lvl1pPr>
              <a:defRPr/>
            </a:lvl1pPr>
          </a:lstStyle>
          <a:p>
            <a:endParaRPr lang="en-US" altLang="zh-TW"/>
          </a:p>
        </p:txBody>
      </p:sp>
      <p:sp>
        <p:nvSpPr>
          <p:cNvPr id="9" name="Rectangle 11"/>
          <p:cNvSpPr>
            <a:spLocks noGrp="1" noChangeArrowheads="1"/>
          </p:cNvSpPr>
          <p:nvPr>
            <p:ph type="sldNum" sz="quarter" idx="12"/>
          </p:nvPr>
        </p:nvSpPr>
        <p:spPr>
          <a:ln/>
        </p:spPr>
        <p:txBody>
          <a:bodyPr/>
          <a:lstStyle>
            <a:lvl1pPr>
              <a:defRPr/>
            </a:lvl1pPr>
          </a:lstStyle>
          <a:p>
            <a:fld id="{1B44324D-7007-48C6-8F17-C63048CBCA79}" type="slidenum">
              <a:rPr lang="zh-TW" altLang="en-US"/>
              <a:pPr/>
              <a:t>‹#›</a:t>
            </a:fld>
            <a:endParaRPr lang="en-US" altLang="zh-TW"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endParaRPr lang="en-US" altLang="zh-TW"/>
          </a:p>
        </p:txBody>
      </p:sp>
      <p:sp>
        <p:nvSpPr>
          <p:cNvPr id="4" name="Rectangle 8"/>
          <p:cNvSpPr>
            <a:spLocks noGrp="1" noChangeArrowheads="1"/>
          </p:cNvSpPr>
          <p:nvPr>
            <p:ph type="ftr" sz="quarter" idx="11"/>
          </p:nvPr>
        </p:nvSpPr>
        <p:spPr>
          <a:ln/>
        </p:spPr>
        <p:txBody>
          <a:bodyPr/>
          <a:lstStyle>
            <a:lvl1pPr>
              <a:defRPr/>
            </a:lvl1pPr>
          </a:lstStyle>
          <a:p>
            <a:endParaRPr lang="en-US" altLang="zh-TW"/>
          </a:p>
        </p:txBody>
      </p:sp>
      <p:sp>
        <p:nvSpPr>
          <p:cNvPr id="5" name="Rectangle 11"/>
          <p:cNvSpPr>
            <a:spLocks noGrp="1" noChangeArrowheads="1"/>
          </p:cNvSpPr>
          <p:nvPr>
            <p:ph type="sldNum" sz="quarter" idx="12"/>
          </p:nvPr>
        </p:nvSpPr>
        <p:spPr>
          <a:ln/>
        </p:spPr>
        <p:txBody>
          <a:bodyPr/>
          <a:lstStyle>
            <a:lvl1pPr>
              <a:defRPr/>
            </a:lvl1pPr>
          </a:lstStyle>
          <a:p>
            <a:fld id="{714811CE-A148-426E-A63B-96E2AC1706D6}" type="slidenum">
              <a:rPr lang="zh-TW" altLang="en-US"/>
              <a:pPr/>
              <a:t>‹#›</a:t>
            </a:fld>
            <a:endParaRPr lang="en-US" altLang="zh-TW"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zh-TW"/>
          </a:p>
        </p:txBody>
      </p:sp>
      <p:sp>
        <p:nvSpPr>
          <p:cNvPr id="3" name="Rectangle 8"/>
          <p:cNvSpPr>
            <a:spLocks noGrp="1" noChangeArrowheads="1"/>
          </p:cNvSpPr>
          <p:nvPr>
            <p:ph type="ftr" sz="quarter" idx="11"/>
          </p:nvPr>
        </p:nvSpPr>
        <p:spPr>
          <a:ln/>
        </p:spPr>
        <p:txBody>
          <a:bodyPr/>
          <a:lstStyle>
            <a:lvl1pPr>
              <a:defRPr/>
            </a:lvl1pPr>
          </a:lstStyle>
          <a:p>
            <a:endParaRPr lang="en-US" altLang="zh-TW"/>
          </a:p>
        </p:txBody>
      </p:sp>
      <p:sp>
        <p:nvSpPr>
          <p:cNvPr id="4" name="Rectangle 11"/>
          <p:cNvSpPr>
            <a:spLocks noGrp="1" noChangeArrowheads="1"/>
          </p:cNvSpPr>
          <p:nvPr>
            <p:ph type="sldNum" sz="quarter" idx="12"/>
          </p:nvPr>
        </p:nvSpPr>
        <p:spPr>
          <a:ln/>
        </p:spPr>
        <p:txBody>
          <a:bodyPr/>
          <a:lstStyle>
            <a:lvl1pPr>
              <a:defRPr/>
            </a:lvl1pPr>
          </a:lstStyle>
          <a:p>
            <a:fld id="{8FF92F34-8E94-4E98-922F-34ED4D342063}" type="slidenum">
              <a:rPr lang="zh-TW" altLang="en-US"/>
              <a:pPr/>
              <a:t>‹#›</a:t>
            </a:fld>
            <a:endParaRPr lang="en-US" altLang="zh-TW"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endParaRPr lang="en-US" altLang="zh-TW"/>
          </a:p>
        </p:txBody>
      </p:sp>
      <p:sp>
        <p:nvSpPr>
          <p:cNvPr id="6" name="Rectangle 8"/>
          <p:cNvSpPr>
            <a:spLocks noGrp="1" noChangeArrowheads="1"/>
          </p:cNvSpPr>
          <p:nvPr>
            <p:ph type="ftr" sz="quarter" idx="11"/>
          </p:nvPr>
        </p:nvSpPr>
        <p:spPr>
          <a:ln/>
        </p:spPr>
        <p:txBody>
          <a:bodyPr/>
          <a:lstStyle>
            <a:lvl1pPr>
              <a:defRPr/>
            </a:lvl1pPr>
          </a:lstStyle>
          <a:p>
            <a:endParaRPr lang="en-US" altLang="zh-TW"/>
          </a:p>
        </p:txBody>
      </p:sp>
      <p:sp>
        <p:nvSpPr>
          <p:cNvPr id="7" name="Rectangle 11"/>
          <p:cNvSpPr>
            <a:spLocks noGrp="1" noChangeArrowheads="1"/>
          </p:cNvSpPr>
          <p:nvPr>
            <p:ph type="sldNum" sz="quarter" idx="12"/>
          </p:nvPr>
        </p:nvSpPr>
        <p:spPr>
          <a:ln/>
        </p:spPr>
        <p:txBody>
          <a:bodyPr/>
          <a:lstStyle>
            <a:lvl1pPr>
              <a:defRPr/>
            </a:lvl1pPr>
          </a:lstStyle>
          <a:p>
            <a:fld id="{82FFAC5C-5701-46C2-AF62-197C7F3C16D6}" type="slidenum">
              <a:rPr lang="zh-TW" altLang="en-US"/>
              <a:pPr/>
              <a:t>‹#›</a:t>
            </a:fld>
            <a:endParaRPr lang="en-US" altLang="zh-TW"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endParaRPr lang="en-US" altLang="zh-TW"/>
          </a:p>
        </p:txBody>
      </p:sp>
      <p:sp>
        <p:nvSpPr>
          <p:cNvPr id="6" name="Rectangle 8"/>
          <p:cNvSpPr>
            <a:spLocks noGrp="1" noChangeArrowheads="1"/>
          </p:cNvSpPr>
          <p:nvPr>
            <p:ph type="ftr" sz="quarter" idx="11"/>
          </p:nvPr>
        </p:nvSpPr>
        <p:spPr>
          <a:ln/>
        </p:spPr>
        <p:txBody>
          <a:bodyPr/>
          <a:lstStyle>
            <a:lvl1pPr>
              <a:defRPr/>
            </a:lvl1pPr>
          </a:lstStyle>
          <a:p>
            <a:endParaRPr lang="en-US" altLang="zh-TW"/>
          </a:p>
        </p:txBody>
      </p:sp>
      <p:sp>
        <p:nvSpPr>
          <p:cNvPr id="7" name="Rectangle 11"/>
          <p:cNvSpPr>
            <a:spLocks noGrp="1" noChangeArrowheads="1"/>
          </p:cNvSpPr>
          <p:nvPr>
            <p:ph type="sldNum" sz="quarter" idx="12"/>
          </p:nvPr>
        </p:nvSpPr>
        <p:spPr>
          <a:ln/>
        </p:spPr>
        <p:txBody>
          <a:bodyPr/>
          <a:lstStyle>
            <a:lvl1pPr>
              <a:defRPr/>
            </a:lvl1pPr>
          </a:lstStyle>
          <a:p>
            <a:fld id="{0538E8D1-9856-4603-ACC6-5E52261B1E81}" type="slidenum">
              <a:rPr lang="zh-TW" altLang="en-US"/>
              <a:pPr/>
              <a:t>‹#›</a:t>
            </a:fld>
            <a:endParaRPr lang="en-US" altLang="zh-TW"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lang="zh-TW" altLang="en-US"/>
          </a:p>
        </p:txBody>
      </p:sp>
      <p:sp>
        <p:nvSpPr>
          <p:cNvPr id="102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p:spPr>
        <p:txBody>
          <a:bodyPr wrap="none" anchor="ctr"/>
          <a:lstStyle/>
          <a:p>
            <a:pPr algn="ctr"/>
            <a:endParaRPr lang="zh-TW" altLang="en-US"/>
          </a:p>
        </p:txBody>
      </p:sp>
      <p:sp>
        <p:nvSpPr>
          <p:cNvPr id="1028" name="Rectangle 4" descr="Stationery"/>
          <p:cNvSpPr>
            <a:spLocks noChangeArrowheads="1"/>
          </p:cNvSpPr>
          <p:nvPr/>
        </p:nvSpPr>
        <p:spPr bwMode="auto">
          <a:xfrm>
            <a:off x="457200" y="0"/>
            <a:ext cx="1219200" cy="762000"/>
          </a:xfrm>
          <a:prstGeom prst="rect">
            <a:avLst/>
          </a:prstGeom>
          <a:blipFill dpi="0" rotWithShape="0">
            <a:blip r:embed="rId15" cstate="print"/>
            <a:srcRect/>
            <a:tile tx="0" ty="0" sx="100000" sy="100000" flip="none" algn="tl"/>
          </a:blipFill>
          <a:ln w="9525">
            <a:noFill/>
            <a:miter lim="800000"/>
            <a:headEnd/>
            <a:tailEnd/>
          </a:ln>
        </p:spPr>
        <p:txBody>
          <a:bodyPr wrap="none" anchor="ctr"/>
          <a:lstStyle/>
          <a:p>
            <a:pPr algn="ctr"/>
            <a:endParaRPr lang="zh-TW" altLang="en-US"/>
          </a:p>
        </p:txBody>
      </p:sp>
      <p:sp>
        <p:nvSpPr>
          <p:cNvPr id="1029" name="Rectangle 5" descr="Stationery"/>
          <p:cNvSpPr>
            <a:spLocks noChangeArrowheads="1"/>
          </p:cNvSpPr>
          <p:nvPr/>
        </p:nvSpPr>
        <p:spPr bwMode="auto">
          <a:xfrm>
            <a:off x="0" y="0"/>
            <a:ext cx="457200" cy="6858000"/>
          </a:xfrm>
          <a:prstGeom prst="rect">
            <a:avLst/>
          </a:prstGeom>
          <a:blipFill dpi="0" rotWithShape="0">
            <a:blip r:embed="rId15" cstate="print"/>
            <a:srcRect/>
            <a:tile tx="0" ty="0" sx="100000" sy="100000" flip="none" algn="tl"/>
          </a:blipFill>
          <a:ln w="9525">
            <a:noFill/>
            <a:miter lim="800000"/>
            <a:headEnd/>
            <a:tailEnd/>
          </a:ln>
        </p:spPr>
        <p:txBody>
          <a:bodyPr wrap="none" anchor="ctr"/>
          <a:lstStyle/>
          <a:p>
            <a:pPr algn="ctr"/>
            <a:endParaRPr lang="zh-TW" altLang="en-US"/>
          </a:p>
        </p:txBody>
      </p:sp>
      <p:sp>
        <p:nvSpPr>
          <p:cNvPr id="1030"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51207"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solidFill>
                  <a:schemeClr val="tx2"/>
                </a:solidFill>
              </a:defRPr>
            </a:lvl1pPr>
          </a:lstStyle>
          <a:p>
            <a:endParaRPr lang="en-US" altLang="zh-TW"/>
          </a:p>
        </p:txBody>
      </p:sp>
      <p:sp>
        <p:nvSpPr>
          <p:cNvPr id="51208"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solidFill>
                  <a:schemeClr val="tx2"/>
                </a:solidFill>
              </a:defRPr>
            </a:lvl1pPr>
          </a:lstStyle>
          <a:p>
            <a:endParaRPr lang="en-US" altLang="zh-TW"/>
          </a:p>
        </p:txBody>
      </p:sp>
      <p:pic>
        <p:nvPicPr>
          <p:cNvPr id="1033" name="Picture 9" descr="anabnr2"/>
          <p:cNvPicPr>
            <a:picLocks noChangeAspect="1" noChangeArrowheads="1"/>
          </p:cNvPicPr>
          <p:nvPr/>
        </p:nvPicPr>
        <p:blipFill>
          <a:blip r:embed="rId16" cstate="print"/>
          <a:srcRect/>
          <a:stretch>
            <a:fillRect/>
          </a:stretch>
        </p:blipFill>
        <p:spPr bwMode="auto">
          <a:xfrm>
            <a:off x="1228725" y="0"/>
            <a:ext cx="7915275" cy="754063"/>
          </a:xfrm>
          <a:prstGeom prst="rect">
            <a:avLst/>
          </a:prstGeom>
          <a:noFill/>
          <a:ln w="9525">
            <a:noFill/>
            <a:miter lim="800000"/>
            <a:headEnd/>
            <a:tailEnd/>
          </a:ln>
        </p:spPr>
      </p:pic>
      <p:sp>
        <p:nvSpPr>
          <p:cNvPr id="1034" name="Rectangle 10"/>
          <p:cNvSpPr>
            <a:spLocks noChangeArrowheads="1"/>
          </p:cNvSpPr>
          <p:nvPr/>
        </p:nvSpPr>
        <p:spPr bwMode="auto">
          <a:xfrm>
            <a:off x="304800" y="457200"/>
            <a:ext cx="2514600" cy="304800"/>
          </a:xfrm>
          <a:prstGeom prst="rect">
            <a:avLst/>
          </a:prstGeom>
          <a:solidFill>
            <a:schemeClr val="accent2">
              <a:alpha val="50195"/>
            </a:schemeClr>
          </a:solidFill>
          <a:ln w="9525">
            <a:noFill/>
            <a:miter lim="800000"/>
            <a:headEnd/>
            <a:tailEnd/>
          </a:ln>
        </p:spPr>
        <p:txBody>
          <a:bodyPr wrap="none" anchor="ctr"/>
          <a:lstStyle/>
          <a:p>
            <a:pPr algn="ctr"/>
            <a:endParaRPr lang="zh-TW" altLang="en-US"/>
          </a:p>
        </p:txBody>
      </p:sp>
      <p:sp>
        <p:nvSpPr>
          <p:cNvPr id="51211"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a:solidFill>
                  <a:schemeClr val="tx2"/>
                </a:solidFill>
              </a:defRPr>
            </a:lvl1pPr>
          </a:lstStyle>
          <a:p>
            <a:fld id="{6BAF50F2-5FAD-492D-B62A-DFF7F045139D}" type="slidenum">
              <a:rPr lang="zh-TW" altLang="en-US"/>
              <a:pPr/>
              <a:t>‹#›</a:t>
            </a:fld>
            <a:endParaRPr lang="en-US" altLang="zh-TW" sz="1400"/>
          </a:p>
        </p:txBody>
      </p:sp>
      <p:sp>
        <p:nvSpPr>
          <p:cNvPr id="1036"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790"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1" r:id="rId12"/>
    <p:sldLayoutId id="2147483792" r:id="rId13"/>
  </p:sldLayoutIdLst>
  <p:txStyles>
    <p:titleStyle>
      <a:lvl1pPr algn="l" rtl="0" eaLnBrk="0" fontAlgn="base" hangingPunct="0">
        <a:spcBef>
          <a:spcPct val="0"/>
        </a:spcBef>
        <a:spcAft>
          <a:spcPct val="0"/>
        </a:spcAft>
        <a:defRPr kumimoji="1" sz="4400">
          <a:solidFill>
            <a:schemeClr val="tx2"/>
          </a:solidFill>
          <a:latin typeface="+mj-lt"/>
          <a:ea typeface="PMingLiU" pitchFamily="18" charset="-120"/>
          <a:cs typeface="新細明體" charset="0"/>
        </a:defRPr>
      </a:lvl1pPr>
      <a:lvl2pPr algn="l" rtl="0" eaLnBrk="0" fontAlgn="base" hangingPunct="0">
        <a:spcBef>
          <a:spcPct val="0"/>
        </a:spcBef>
        <a:spcAft>
          <a:spcPct val="0"/>
        </a:spcAft>
        <a:defRPr kumimoji="1" sz="4400">
          <a:solidFill>
            <a:schemeClr val="tx2"/>
          </a:solidFill>
          <a:latin typeface="Times New Roman" pitchFamily="18" charset="0"/>
          <a:ea typeface="PMingLiU" pitchFamily="18" charset="-120"/>
          <a:cs typeface="新細明體" charset="0"/>
        </a:defRPr>
      </a:lvl2pPr>
      <a:lvl3pPr algn="l" rtl="0" eaLnBrk="0" fontAlgn="base" hangingPunct="0">
        <a:spcBef>
          <a:spcPct val="0"/>
        </a:spcBef>
        <a:spcAft>
          <a:spcPct val="0"/>
        </a:spcAft>
        <a:defRPr kumimoji="1" sz="4400">
          <a:solidFill>
            <a:schemeClr val="tx2"/>
          </a:solidFill>
          <a:latin typeface="Times New Roman" pitchFamily="18" charset="0"/>
          <a:ea typeface="PMingLiU" pitchFamily="18" charset="-120"/>
          <a:cs typeface="新細明體" charset="0"/>
        </a:defRPr>
      </a:lvl3pPr>
      <a:lvl4pPr algn="l" rtl="0" eaLnBrk="0" fontAlgn="base" hangingPunct="0">
        <a:spcBef>
          <a:spcPct val="0"/>
        </a:spcBef>
        <a:spcAft>
          <a:spcPct val="0"/>
        </a:spcAft>
        <a:defRPr kumimoji="1" sz="4400">
          <a:solidFill>
            <a:schemeClr val="tx2"/>
          </a:solidFill>
          <a:latin typeface="Times New Roman" pitchFamily="18" charset="0"/>
          <a:ea typeface="PMingLiU" pitchFamily="18" charset="-120"/>
          <a:cs typeface="新細明體" charset="0"/>
        </a:defRPr>
      </a:lvl4pPr>
      <a:lvl5pPr algn="l" rtl="0" eaLnBrk="0" fontAlgn="base" hangingPunct="0">
        <a:spcBef>
          <a:spcPct val="0"/>
        </a:spcBef>
        <a:spcAft>
          <a:spcPct val="0"/>
        </a:spcAft>
        <a:defRPr kumimoji="1" sz="4400">
          <a:solidFill>
            <a:schemeClr val="tx2"/>
          </a:solidFill>
          <a:latin typeface="Times New Roman" pitchFamily="18" charset="0"/>
          <a:ea typeface="PMingLiU" pitchFamily="18" charset="-120"/>
          <a:cs typeface="新細明體" charset="0"/>
        </a:defRPr>
      </a:lvl5pPr>
      <a:lvl6pPr marL="457200" algn="l"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l"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l"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l"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a:solidFill>
            <a:schemeClr val="tx1"/>
          </a:solidFill>
          <a:latin typeface="+mn-lt"/>
          <a:ea typeface="PMingLiU" pitchFamily="18" charset="-120"/>
          <a:cs typeface="新細明體" charset="0"/>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a:solidFill>
            <a:schemeClr val="tx1"/>
          </a:solidFill>
          <a:latin typeface="+mn-lt"/>
          <a:ea typeface="PMingLiU" pitchFamily="18" charset="-120"/>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a:solidFill>
            <a:schemeClr val="tx1"/>
          </a:solidFill>
          <a:latin typeface="+mn-lt"/>
          <a:ea typeface="PMingLiU" pitchFamily="18" charset="-120"/>
        </a:defRPr>
      </a:lvl3pPr>
      <a:lvl4pPr marL="1712913" indent="-228600" algn="l" rtl="0" eaLnBrk="0" fontAlgn="base" hangingPunct="0">
        <a:spcBef>
          <a:spcPct val="20000"/>
        </a:spcBef>
        <a:spcAft>
          <a:spcPct val="0"/>
        </a:spcAft>
        <a:buSzPct val="60000"/>
        <a:buFont typeface="Wingdings" pitchFamily="2" charset="2"/>
        <a:buChar char="n"/>
        <a:defRPr kumimoji="1" sz="2000">
          <a:solidFill>
            <a:schemeClr val="tx1"/>
          </a:solidFill>
          <a:latin typeface="+mn-lt"/>
          <a:ea typeface="PMingLiU" pitchFamily="18" charset="-120"/>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mn-lt"/>
          <a:ea typeface="PMingLiU" pitchFamily="18" charset="-120"/>
        </a:defRPr>
      </a:lvl5pPr>
      <a:lvl6pPr marL="25146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wmf"/><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http/::203.65.100.155:ufile:doc:j1_3.gif" TargetMode="External"/><Relationship Id="rId5" Type="http://schemas.openxmlformats.org/officeDocument/2006/relationships/image" Target="../media/image49.png"/><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http/::www.twksc.org.tw:system1:ip1.jpg" TargetMode="External"/><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24.bin"/></Relationships>
</file>

<file path=ppt/slides/_rels/slide6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6.bin"/><Relationship Id="rId5" Type="http://schemas.openxmlformats.org/officeDocument/2006/relationships/image" Target="../media/image79.wmf"/><Relationship Id="rId4" Type="http://schemas.openxmlformats.org/officeDocument/2006/relationships/oleObject" Target="../embeddings/oleObject2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84.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subTitle" idx="1"/>
          </p:nvPr>
        </p:nvSpPr>
        <p:spPr>
          <a:xfrm>
            <a:off x="611188" y="3933825"/>
            <a:ext cx="8137525" cy="1371600"/>
          </a:xfrm>
        </p:spPr>
        <p:txBody>
          <a:bodyPr/>
          <a:lstStyle/>
          <a:p>
            <a:pPr algn="ctr" eaLnBrk="1" hangingPunct="1">
              <a:lnSpc>
                <a:spcPct val="80000"/>
              </a:lnSpc>
            </a:pPr>
            <a:endParaRPr lang="zh-TW" altLang="en-US" sz="3600" b="1" smtClean="0">
              <a:solidFill>
                <a:srgbClr val="000000"/>
              </a:solidFill>
              <a:latin typeface="DFKai-SB" pitchFamily="65" charset="-120"/>
              <a:ea typeface="DFKai-SB" pitchFamily="65" charset="-120"/>
            </a:endParaRPr>
          </a:p>
          <a:p>
            <a:pPr algn="ctr" eaLnBrk="1" hangingPunct="1">
              <a:lnSpc>
                <a:spcPct val="80000"/>
              </a:lnSpc>
            </a:pPr>
            <a:r>
              <a:rPr lang="zh-TW" altLang="en-US" sz="4400" b="1" smtClean="0">
                <a:solidFill>
                  <a:srgbClr val="000000"/>
                </a:solidFill>
                <a:latin typeface="BiauKai" pitchFamily="-84" charset="-120"/>
                <a:ea typeface="BiauKai" pitchFamily="-84" charset="-120"/>
              </a:rPr>
              <a:t>江珠影 醫師</a:t>
            </a:r>
            <a:endParaRPr lang="en-US" altLang="zh-TW" sz="4400" b="1" smtClean="0">
              <a:solidFill>
                <a:srgbClr val="000000"/>
              </a:solidFill>
              <a:latin typeface="BiauKai" pitchFamily="-84" charset="-120"/>
              <a:ea typeface="BiauKai" pitchFamily="-84" charset="-120"/>
            </a:endParaRPr>
          </a:p>
          <a:p>
            <a:pPr algn="ctr" eaLnBrk="1" hangingPunct="1">
              <a:lnSpc>
                <a:spcPct val="80000"/>
              </a:lnSpc>
            </a:pPr>
            <a:endParaRPr lang="en-US" altLang="zh-TW" sz="1400" b="1" smtClean="0">
              <a:solidFill>
                <a:srgbClr val="000000"/>
              </a:solidFill>
              <a:latin typeface="BiauKai" pitchFamily="-84" charset="-120"/>
              <a:ea typeface="BiauKai" pitchFamily="-84" charset="-120"/>
            </a:endParaRPr>
          </a:p>
          <a:p>
            <a:pPr algn="ctr">
              <a:lnSpc>
                <a:spcPct val="80000"/>
              </a:lnSpc>
            </a:pPr>
            <a:r>
              <a:rPr lang="zh-TW" altLang="en-US" sz="2400" smtClean="0">
                <a:solidFill>
                  <a:srgbClr val="000000"/>
                </a:solidFill>
                <a:latin typeface="BiauKai" pitchFamily="-84" charset="-120"/>
                <a:ea typeface="BiauKai" pitchFamily="-84" charset="-120"/>
              </a:rPr>
              <a:t>亞東紀念醫院新陳代謝科專任主治醫師</a:t>
            </a:r>
            <a:endParaRPr lang="en-US" altLang="zh-TW" sz="2400" smtClean="0">
              <a:solidFill>
                <a:srgbClr val="000000"/>
              </a:solidFill>
              <a:latin typeface="BiauKai" pitchFamily="-84" charset="-120"/>
              <a:ea typeface="BiauKai" pitchFamily="-84" charset="-120"/>
            </a:endParaRPr>
          </a:p>
          <a:p>
            <a:pPr algn="ctr">
              <a:lnSpc>
                <a:spcPct val="80000"/>
              </a:lnSpc>
            </a:pPr>
            <a:r>
              <a:rPr lang="zh-TW" altLang="en-US" sz="2400" smtClean="0">
                <a:solidFill>
                  <a:srgbClr val="000000"/>
                </a:solidFill>
                <a:latin typeface="BiauKai" pitchFamily="-84" charset="-120"/>
                <a:ea typeface="BiauKai" pitchFamily="-84" charset="-120"/>
              </a:rPr>
              <a:t>遠東聯合診所兼任主治醫師</a:t>
            </a:r>
            <a:endParaRPr lang="en-US" altLang="zh-TW" sz="2400" smtClean="0">
              <a:solidFill>
                <a:srgbClr val="000000"/>
              </a:solidFill>
              <a:latin typeface="BiauKai" pitchFamily="-84" charset="-120"/>
              <a:ea typeface="BiauKai" pitchFamily="-84" charset="-120"/>
            </a:endParaRPr>
          </a:p>
          <a:p>
            <a:pPr algn="ctr">
              <a:lnSpc>
                <a:spcPct val="80000"/>
              </a:lnSpc>
            </a:pPr>
            <a:r>
              <a:rPr lang="zh-TW" altLang="en-US" sz="2400" smtClean="0">
                <a:solidFill>
                  <a:srgbClr val="000000"/>
                </a:solidFill>
                <a:latin typeface="BiauKai" pitchFamily="-84" charset="-120"/>
                <a:ea typeface="BiauKai" pitchFamily="-84" charset="-120"/>
              </a:rPr>
              <a:t>銘傳大學醫療資訊與管理學系兼任講師</a:t>
            </a:r>
            <a:endParaRPr lang="zh-TW" altLang="zh-TW" sz="2400" smtClean="0">
              <a:solidFill>
                <a:srgbClr val="000000"/>
              </a:solidFill>
              <a:latin typeface="BiauKai" pitchFamily="-84" charset="-120"/>
              <a:ea typeface="BiauKai" pitchFamily="-84" charset="-120"/>
            </a:endParaRPr>
          </a:p>
          <a:p>
            <a:pPr algn="ctr" eaLnBrk="1" hangingPunct="1">
              <a:lnSpc>
                <a:spcPct val="80000"/>
              </a:lnSpc>
            </a:pPr>
            <a:endParaRPr lang="zh-TW" altLang="en-US" sz="3600" b="1" smtClean="0">
              <a:solidFill>
                <a:srgbClr val="000000"/>
              </a:solidFill>
              <a:latin typeface="DFKai-SB" pitchFamily="65" charset="-120"/>
              <a:ea typeface="DFKai-SB" pitchFamily="65" charset="-120"/>
            </a:endParaRPr>
          </a:p>
          <a:p>
            <a:pPr algn="ctr" eaLnBrk="1" hangingPunct="1">
              <a:lnSpc>
                <a:spcPct val="80000"/>
              </a:lnSpc>
            </a:pPr>
            <a:endParaRPr lang="zh-TW" altLang="en-US" sz="3600" b="1" smtClean="0">
              <a:solidFill>
                <a:srgbClr val="000000"/>
              </a:solidFill>
              <a:latin typeface="DFKai-SB" pitchFamily="65" charset="-120"/>
              <a:ea typeface="DFKai-SB" pitchFamily="65" charset="-120"/>
            </a:endParaRPr>
          </a:p>
        </p:txBody>
      </p:sp>
      <p:sp>
        <p:nvSpPr>
          <p:cNvPr id="7171" name="Rectangle 5"/>
          <p:cNvSpPr>
            <a:spLocks noGrp="1" noChangeArrowheads="1"/>
          </p:cNvSpPr>
          <p:nvPr>
            <p:ph type="ctrTitle"/>
          </p:nvPr>
        </p:nvSpPr>
        <p:spPr>
          <a:xfrm>
            <a:off x="755650" y="1989138"/>
            <a:ext cx="7772400" cy="1143000"/>
          </a:xfrm>
        </p:spPr>
        <p:txBody>
          <a:bodyPr/>
          <a:lstStyle/>
          <a:p>
            <a:pPr algn="ctr" eaLnBrk="1" hangingPunct="1"/>
            <a:r>
              <a:rPr lang="zh-TW" altLang="en-US" sz="6600" b="1" smtClean="0">
                <a:solidFill>
                  <a:srgbClr val="7030A0"/>
                </a:solidFill>
                <a:effectLst>
                  <a:outerShdw blurRad="38100" dist="38100" dir="2700000" algn="tl">
                    <a:srgbClr val="C0C0C0"/>
                  </a:outerShdw>
                </a:effectLst>
                <a:ea typeface="DFKai-SB" pitchFamily="65" charset="-120"/>
              </a:rPr>
              <a:t>認識糖尿病的殺傷力</a:t>
            </a:r>
          </a:p>
        </p:txBody>
      </p:sp>
      <p:pic>
        <p:nvPicPr>
          <p:cNvPr id="16387" name="Picture 11" descr="Taiwan_2"/>
          <p:cNvPicPr>
            <a:picLocks noChangeAspect="1" noChangeArrowheads="1"/>
          </p:cNvPicPr>
          <p:nvPr/>
        </p:nvPicPr>
        <p:blipFill>
          <a:blip r:embed="rId2" cstate="print"/>
          <a:srcRect/>
          <a:stretch>
            <a:fillRect/>
          </a:stretch>
        </p:blipFill>
        <p:spPr bwMode="auto">
          <a:xfrm>
            <a:off x="7092950" y="188913"/>
            <a:ext cx="1808163" cy="1789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34925" y="2333625"/>
            <a:ext cx="8686800" cy="1143000"/>
          </a:xfrm>
        </p:spPr>
        <p:txBody>
          <a:bodyPr/>
          <a:lstStyle/>
          <a:p>
            <a:pPr algn="ctr"/>
            <a:r>
              <a:rPr lang="zh-TW" altLang="en-US" sz="5600" b="1" smtClean="0">
                <a:solidFill>
                  <a:srgbClr val="000099"/>
                </a:solidFill>
                <a:latin typeface="DFKai-SB" pitchFamily="65" charset="-120"/>
                <a:ea typeface="DFKai-SB" pitchFamily="65" charset="-120"/>
              </a:rPr>
              <a:t>就是</a:t>
            </a:r>
            <a:r>
              <a:rPr lang="zh-TW" altLang="en-US" sz="6900" b="1" smtClean="0">
                <a:solidFill>
                  <a:srgbClr val="0000F0"/>
                </a:solidFill>
                <a:latin typeface="DFKai-SB" pitchFamily="65" charset="-120"/>
                <a:ea typeface="DFKai-SB" pitchFamily="65" charset="-120"/>
              </a:rPr>
              <a:t> </a:t>
            </a:r>
            <a:r>
              <a:rPr lang="zh-TW" altLang="en-US" sz="9200" b="1" smtClean="0">
                <a:solidFill>
                  <a:srgbClr val="0000F0"/>
                </a:solidFill>
                <a:latin typeface="DFKai-SB" pitchFamily="65" charset="-120"/>
                <a:ea typeface="DFKai-SB" pitchFamily="65" charset="-120"/>
              </a:rPr>
              <a:t>糖尿病</a:t>
            </a:r>
          </a:p>
        </p:txBody>
      </p:sp>
      <p:pic>
        <p:nvPicPr>
          <p:cNvPr id="28674" name="Picture 3" descr="j0119067"/>
          <p:cNvPicPr>
            <a:picLocks noChangeAspect="1" noChangeArrowheads="1"/>
          </p:cNvPicPr>
          <p:nvPr/>
        </p:nvPicPr>
        <p:blipFill>
          <a:blip r:embed="rId3" cstate="print"/>
          <a:srcRect/>
          <a:stretch>
            <a:fillRect/>
          </a:stretch>
        </p:blipFill>
        <p:spPr bwMode="auto">
          <a:xfrm>
            <a:off x="6278563" y="3505200"/>
            <a:ext cx="2179637" cy="2838450"/>
          </a:xfrm>
          <a:prstGeom prst="rect">
            <a:avLst/>
          </a:prstGeom>
          <a:noFill/>
          <a:ln w="9525">
            <a:noFill/>
            <a:miter lim="800000"/>
            <a:headEnd/>
            <a:tailEnd/>
          </a:ln>
        </p:spPr>
      </p:pic>
      <p:pic>
        <p:nvPicPr>
          <p:cNvPr id="28675" name="Picture 4" descr="BD10664_"/>
          <p:cNvPicPr>
            <a:picLocks noChangeAspect="1" noChangeArrowheads="1"/>
          </p:cNvPicPr>
          <p:nvPr/>
        </p:nvPicPr>
        <p:blipFill>
          <a:blip r:embed="rId4" cstate="print"/>
          <a:srcRect/>
          <a:stretch>
            <a:fillRect/>
          </a:stretch>
        </p:blipFill>
        <p:spPr bwMode="auto">
          <a:xfrm>
            <a:off x="838200" y="4038600"/>
            <a:ext cx="2514600" cy="1930400"/>
          </a:xfrm>
          <a:prstGeom prst="rect">
            <a:avLst/>
          </a:prstGeom>
          <a:noFill/>
          <a:ln w="9525">
            <a:noFill/>
            <a:miter lim="800000"/>
            <a:headEnd/>
            <a:tailEnd/>
          </a:ln>
        </p:spPr>
      </p:pic>
      <p:pic>
        <p:nvPicPr>
          <p:cNvPr id="28676" name="Picture 5" descr="j0286861"/>
          <p:cNvPicPr>
            <a:picLocks noChangeAspect="1" noChangeArrowheads="1"/>
          </p:cNvPicPr>
          <p:nvPr/>
        </p:nvPicPr>
        <p:blipFill>
          <a:blip r:embed="rId5" cstate="print"/>
          <a:srcRect/>
          <a:stretch>
            <a:fillRect/>
          </a:stretch>
        </p:blipFill>
        <p:spPr bwMode="auto">
          <a:xfrm>
            <a:off x="7367588" y="728663"/>
            <a:ext cx="1428750" cy="1804987"/>
          </a:xfrm>
          <a:prstGeom prst="rect">
            <a:avLst/>
          </a:prstGeom>
          <a:noFill/>
          <a:ln w="9525">
            <a:noFill/>
            <a:miter lim="800000"/>
            <a:headEnd/>
            <a:tailEnd/>
          </a:ln>
        </p:spPr>
      </p:pic>
      <p:sp>
        <p:nvSpPr>
          <p:cNvPr id="6" name="Rectangle 2"/>
          <p:cNvSpPr txBox="1">
            <a:spLocks noChangeArrowheads="1"/>
          </p:cNvSpPr>
          <p:nvPr/>
        </p:nvSpPr>
        <p:spPr bwMode="auto">
          <a:xfrm>
            <a:off x="250825" y="263525"/>
            <a:ext cx="758348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0" hangingPunct="0"/>
            <a:r>
              <a:rPr lang="zh-TW" altLang="en-US" sz="7200" b="1">
                <a:solidFill>
                  <a:schemeClr val="tx2"/>
                </a:solidFill>
                <a:effectLst>
                  <a:outerShdw blurRad="38100" dist="38100" dir="2700000" algn="tl">
                    <a:srgbClr val="C0C0C0"/>
                  </a:outerShdw>
                </a:effectLst>
                <a:ea typeface="DFKai-SB" pitchFamily="65" charset="-120"/>
              </a:rPr>
              <a:t>如果胰臟生病了</a:t>
            </a:r>
            <a:r>
              <a:rPr lang="en-US" altLang="zh-TW" sz="7200" b="1">
                <a:solidFill>
                  <a:schemeClr val="tx2"/>
                </a:solidFill>
                <a:effectLst>
                  <a:outerShdw blurRad="38100" dist="38100" dir="2700000" algn="tl">
                    <a:srgbClr val="C0C0C0"/>
                  </a:outerShdw>
                </a:effectLst>
                <a:latin typeface="DFKai-SB" pitchFamily="65" charset="-120"/>
                <a:ea typeface="DFKai-SB" pitchFamily="65" charset="-120"/>
              </a:rPr>
              <a:t>…</a:t>
            </a:r>
            <a:endParaRPr lang="en-US" altLang="zh-TW" sz="7200" b="1">
              <a:solidFill>
                <a:schemeClr val="tx2"/>
              </a:solidFill>
              <a:effectLst>
                <a:outerShdw blurRad="38100" dist="38100" dir="2700000" algn="tl">
                  <a:srgbClr val="C0C0C0"/>
                </a:outerShdw>
              </a:effectLst>
              <a:ea typeface="DFKai-SB"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07950" y="404813"/>
            <a:ext cx="7772400" cy="1143000"/>
          </a:xfrm>
        </p:spPr>
        <p:txBody>
          <a:bodyPr/>
          <a:lstStyle/>
          <a:p>
            <a:pPr algn="ctr" eaLnBrk="1" hangingPunct="1"/>
            <a:r>
              <a:rPr lang="zh-TW" altLang="en-US" sz="4800" b="1" smtClean="0">
                <a:solidFill>
                  <a:srgbClr val="0000F0"/>
                </a:solidFill>
                <a:effectLst>
                  <a:outerShdw blurRad="38100" dist="38100" dir="2700000" algn="tl">
                    <a:srgbClr val="C0C0C0"/>
                  </a:outerShdw>
                </a:effectLst>
                <a:latin typeface="DFKai-SB" pitchFamily="65" charset="-120"/>
                <a:ea typeface="DFKai-SB" pitchFamily="65" charset="-120"/>
              </a:rPr>
              <a:t>什麼是糖尿病</a:t>
            </a:r>
            <a:r>
              <a:rPr lang="zh-TW" altLang="en-US" sz="4800" b="1" smtClean="0">
                <a:solidFill>
                  <a:srgbClr val="0000F0"/>
                </a:solidFill>
                <a:effectLst>
                  <a:outerShdw blurRad="38100" dist="38100" dir="2700000" algn="tl">
                    <a:srgbClr val="C0C0C0"/>
                  </a:outerShdw>
                </a:effectLst>
                <a:latin typeface="DFKai-SB" pitchFamily="65" charset="-120"/>
                <a:ea typeface="DFKai-SB" pitchFamily="65" charset="-120"/>
                <a:sym typeface="Webdings" pitchFamily="18" charset="2"/>
              </a:rPr>
              <a:t>?</a:t>
            </a:r>
            <a:endParaRPr lang="zh-TW" altLang="en-US" sz="4800" b="1" smtClean="0">
              <a:solidFill>
                <a:srgbClr val="0000F0"/>
              </a:solidFill>
              <a:effectLst>
                <a:outerShdw blurRad="38100" dist="38100" dir="2700000" algn="tl">
                  <a:srgbClr val="C0C0C0"/>
                </a:outerShdw>
              </a:effectLst>
              <a:latin typeface="DFKai-SB" pitchFamily="65" charset="-120"/>
              <a:ea typeface="DFKai-SB" pitchFamily="65" charset="-120"/>
            </a:endParaRPr>
          </a:p>
        </p:txBody>
      </p:sp>
      <p:sp>
        <p:nvSpPr>
          <p:cNvPr id="30722" name="Rectangle 3"/>
          <p:cNvSpPr>
            <a:spLocks noGrp="1" noChangeArrowheads="1"/>
          </p:cNvSpPr>
          <p:nvPr>
            <p:ph type="body" idx="1"/>
          </p:nvPr>
        </p:nvSpPr>
        <p:spPr>
          <a:xfrm>
            <a:off x="533400" y="1752600"/>
            <a:ext cx="5867400" cy="4724400"/>
          </a:xfrm>
        </p:spPr>
        <p:txBody>
          <a:bodyPr/>
          <a:lstStyle/>
          <a:p>
            <a:pPr marL="342900" indent="-342900" eaLnBrk="1" hangingPunct="1">
              <a:lnSpc>
                <a:spcPct val="90000"/>
              </a:lnSpc>
            </a:pPr>
            <a:r>
              <a:rPr lang="zh-TW" altLang="en-US" sz="3600" smtClean="0">
                <a:solidFill>
                  <a:srgbClr val="000000"/>
                </a:solidFill>
                <a:ea typeface="DFKai-SB" pitchFamily="65" charset="-120"/>
              </a:rPr>
              <a:t>由於體內</a:t>
            </a:r>
            <a:r>
              <a:rPr lang="zh-TW" altLang="en-US" sz="3600" u="sng" smtClean="0">
                <a:solidFill>
                  <a:srgbClr val="000000"/>
                </a:solidFill>
                <a:ea typeface="DFKai-SB" pitchFamily="65" charset="-120"/>
              </a:rPr>
              <a:t>胰島素產能不足</a:t>
            </a:r>
            <a:r>
              <a:rPr lang="zh-TW" altLang="en-US" sz="3600" smtClean="0">
                <a:solidFill>
                  <a:srgbClr val="000000"/>
                </a:solidFill>
                <a:ea typeface="DFKai-SB" pitchFamily="65" charset="-120"/>
              </a:rPr>
              <a:t>或</a:t>
            </a:r>
            <a:r>
              <a:rPr lang="zh-TW" altLang="en-US" sz="3600" u="sng" smtClean="0">
                <a:solidFill>
                  <a:srgbClr val="000000"/>
                </a:solidFill>
                <a:ea typeface="DFKai-SB" pitchFamily="65" charset="-120"/>
              </a:rPr>
              <a:t>身體對胰島素作用不良</a:t>
            </a:r>
            <a:r>
              <a:rPr lang="zh-TW" altLang="en-US" sz="3600" smtClean="0">
                <a:solidFill>
                  <a:srgbClr val="000000"/>
                </a:solidFill>
                <a:ea typeface="DFKai-SB" pitchFamily="65" charset="-120"/>
              </a:rPr>
              <a:t>而引起。</a:t>
            </a:r>
          </a:p>
          <a:p>
            <a:pPr marL="342900" indent="-342900" eaLnBrk="1" hangingPunct="1">
              <a:lnSpc>
                <a:spcPct val="90000"/>
              </a:lnSpc>
            </a:pPr>
            <a:r>
              <a:rPr lang="zh-TW" altLang="en-US" sz="3600" smtClean="0">
                <a:solidFill>
                  <a:srgbClr val="000000"/>
                </a:solidFill>
                <a:ea typeface="DFKai-SB" pitchFamily="65" charset="-120"/>
              </a:rPr>
              <a:t>當胰島素分泌不足或身體對胰島素產生作用不良時，葡萄糖便不能進入細胞，產生血糖升高；在血糖過高的情況下，糖份會經由</a:t>
            </a:r>
            <a:r>
              <a:rPr lang="zh-TW" altLang="en-US" sz="3600" u="sng" smtClean="0">
                <a:solidFill>
                  <a:srgbClr val="000000"/>
                </a:solidFill>
                <a:ea typeface="DFKai-SB" pitchFamily="65" charset="-120"/>
              </a:rPr>
              <a:t>尿液</a:t>
            </a:r>
            <a:r>
              <a:rPr lang="zh-TW" altLang="en-US" sz="3600" smtClean="0">
                <a:solidFill>
                  <a:srgbClr val="000000"/>
                </a:solidFill>
                <a:ea typeface="DFKai-SB" pitchFamily="65" charset="-120"/>
              </a:rPr>
              <a:t>排出，這便是糖尿病。</a:t>
            </a:r>
          </a:p>
          <a:p>
            <a:pPr marL="342900" indent="-342900" eaLnBrk="1" hangingPunct="1">
              <a:lnSpc>
                <a:spcPct val="90000"/>
              </a:lnSpc>
            </a:pPr>
            <a:endParaRPr lang="zh-TW" altLang="en-US" sz="3600" smtClean="0">
              <a:solidFill>
                <a:srgbClr val="000000"/>
              </a:solidFill>
              <a:ea typeface="DFKai-SB" pitchFamily="65" charset="-120"/>
            </a:endParaRPr>
          </a:p>
        </p:txBody>
      </p:sp>
      <p:pic>
        <p:nvPicPr>
          <p:cNvPr id="30723" name="Picture 4" descr="j0134549"/>
          <p:cNvPicPr>
            <a:picLocks noChangeAspect="1" noChangeArrowheads="1"/>
          </p:cNvPicPr>
          <p:nvPr/>
        </p:nvPicPr>
        <p:blipFill>
          <a:blip r:embed="rId2" cstate="print"/>
          <a:srcRect/>
          <a:stretch>
            <a:fillRect/>
          </a:stretch>
        </p:blipFill>
        <p:spPr bwMode="auto">
          <a:xfrm>
            <a:off x="6553200" y="1219200"/>
            <a:ext cx="2286000" cy="2613025"/>
          </a:xfrm>
          <a:prstGeom prst="rect">
            <a:avLst/>
          </a:prstGeom>
          <a:noFill/>
          <a:ln w="9525">
            <a:noFill/>
            <a:miter lim="800000"/>
            <a:headEnd/>
            <a:tailEnd/>
          </a:ln>
        </p:spPr>
      </p:pic>
      <p:pic>
        <p:nvPicPr>
          <p:cNvPr id="30724" name="Picture 6" descr="PE02043_"/>
          <p:cNvPicPr>
            <a:picLocks noChangeAspect="1" noChangeArrowheads="1"/>
          </p:cNvPicPr>
          <p:nvPr/>
        </p:nvPicPr>
        <p:blipFill>
          <a:blip r:embed="rId3" cstate="print"/>
          <a:srcRect/>
          <a:stretch>
            <a:fillRect/>
          </a:stretch>
        </p:blipFill>
        <p:spPr bwMode="auto">
          <a:xfrm>
            <a:off x="7010400" y="4648200"/>
            <a:ext cx="1185863"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85800" y="304800"/>
            <a:ext cx="7772400" cy="1143000"/>
          </a:xfrm>
        </p:spPr>
        <p:txBody>
          <a:bodyPr/>
          <a:lstStyle/>
          <a:p>
            <a:pPr algn="ctr" eaLnBrk="1" hangingPunct="1"/>
            <a:r>
              <a:rPr lang="zh-TW" altLang="en-US" b="1" smtClean="0">
                <a:solidFill>
                  <a:srgbClr val="0000F0"/>
                </a:solidFill>
                <a:ea typeface="DFKai-SB" pitchFamily="65" charset="-120"/>
              </a:rPr>
              <a:t>糖尿病的分類</a:t>
            </a:r>
          </a:p>
        </p:txBody>
      </p:sp>
      <p:sp>
        <p:nvSpPr>
          <p:cNvPr id="31746" name="Rectangle 3"/>
          <p:cNvSpPr>
            <a:spLocks noGrp="1" noChangeArrowheads="1"/>
          </p:cNvSpPr>
          <p:nvPr>
            <p:ph type="body" idx="1"/>
          </p:nvPr>
        </p:nvSpPr>
        <p:spPr>
          <a:xfrm>
            <a:off x="228600" y="1524000"/>
            <a:ext cx="8915400" cy="4876800"/>
          </a:xfrm>
        </p:spPr>
        <p:txBody>
          <a:bodyPr/>
          <a:lstStyle/>
          <a:p>
            <a:pPr marL="342900" indent="-342900" eaLnBrk="1" hangingPunct="1">
              <a:lnSpc>
                <a:spcPct val="90000"/>
              </a:lnSpc>
            </a:pPr>
            <a:r>
              <a:rPr lang="zh-TW" altLang="en-US" sz="2800" b="1" u="sng" smtClean="0">
                <a:solidFill>
                  <a:srgbClr val="000000"/>
                </a:solidFill>
                <a:latin typeface="DFKai-SB" pitchFamily="65" charset="-120"/>
                <a:ea typeface="DFKai-SB" pitchFamily="65" charset="-120"/>
              </a:rPr>
              <a:t>第</a:t>
            </a:r>
            <a:r>
              <a:rPr lang="en-US" altLang="zh-TW" sz="2800" b="1" u="sng" smtClean="0">
                <a:solidFill>
                  <a:srgbClr val="000000"/>
                </a:solidFill>
                <a:latin typeface="DFKai-SB" pitchFamily="65" charset="-120"/>
                <a:ea typeface="DFKai-SB" pitchFamily="65" charset="-120"/>
              </a:rPr>
              <a:t>1</a:t>
            </a:r>
            <a:r>
              <a:rPr lang="zh-TW" altLang="en-US" sz="2800" b="1" u="sng" smtClean="0">
                <a:solidFill>
                  <a:srgbClr val="000000"/>
                </a:solidFill>
                <a:latin typeface="DFKai-SB" pitchFamily="65" charset="-120"/>
                <a:ea typeface="DFKai-SB" pitchFamily="65" charset="-120"/>
              </a:rPr>
              <a:t>型糖尿病 </a:t>
            </a:r>
            <a:endParaRPr lang="en-US" altLang="zh-TW" sz="2800" b="1" u="sng" smtClean="0">
              <a:solidFill>
                <a:srgbClr val="000000"/>
              </a:solidFill>
              <a:latin typeface="DFKai-SB" pitchFamily="65" charset="-120"/>
              <a:ea typeface="DFKai-SB" pitchFamily="65" charset="-120"/>
            </a:endParaRPr>
          </a:p>
          <a:p>
            <a:pPr marL="742950" lvl="1" indent="-285750" eaLnBrk="1" hangingPunct="1">
              <a:lnSpc>
                <a:spcPct val="90000"/>
              </a:lnSpc>
            </a:pPr>
            <a:r>
              <a:rPr lang="zh-TW" altLang="en-US" sz="2400" smtClean="0">
                <a:solidFill>
                  <a:srgbClr val="000000"/>
                </a:solidFill>
                <a:latin typeface="DFKai-SB" pitchFamily="65" charset="-120"/>
                <a:ea typeface="DFKai-SB" pitchFamily="65" charset="-120"/>
              </a:rPr>
              <a:t>又細分為「自體免疫性」及「原因不明性」二亞型</a:t>
            </a:r>
          </a:p>
          <a:p>
            <a:pPr marL="742950" lvl="1" indent="-285750" eaLnBrk="1" hangingPunct="1">
              <a:lnSpc>
                <a:spcPct val="90000"/>
              </a:lnSpc>
            </a:pPr>
            <a:r>
              <a:rPr lang="zh-TW" altLang="en-US" sz="2400" smtClean="0">
                <a:solidFill>
                  <a:srgbClr val="000000"/>
                </a:solidFill>
                <a:latin typeface="DFKai-SB" pitchFamily="65" charset="-120"/>
                <a:ea typeface="DFKai-SB" pitchFamily="65" charset="-120"/>
              </a:rPr>
              <a:t>佔所有糖尿病少數，約為5 %，年輕人及小孩較多</a:t>
            </a:r>
          </a:p>
          <a:p>
            <a:pPr marL="742950" lvl="1" indent="-285750" eaLnBrk="1" hangingPunct="1">
              <a:lnSpc>
                <a:spcPct val="90000"/>
              </a:lnSpc>
            </a:pPr>
            <a:r>
              <a:rPr lang="zh-TW" altLang="en-US" sz="2400" smtClean="0">
                <a:solidFill>
                  <a:srgbClr val="000000"/>
                </a:solidFill>
                <a:latin typeface="DFKai-SB" pitchFamily="65" charset="-120"/>
                <a:ea typeface="DFKai-SB" pitchFamily="65" charset="-120"/>
              </a:rPr>
              <a:t>為胰臟</a:t>
            </a:r>
            <a:r>
              <a:rPr lang="zh-TW" altLang="en-US" sz="2400" smtClean="0">
                <a:solidFill>
                  <a:srgbClr val="000000"/>
                </a:solidFill>
                <a:latin typeface="DFKai-SB" pitchFamily="65" charset="-120"/>
                <a:ea typeface="DFKai-SB" pitchFamily="65" charset="-120"/>
                <a:sym typeface="Symbol" pitchFamily="18" charset="2"/>
              </a:rPr>
              <a:t>細胞破壞，</a:t>
            </a:r>
            <a:r>
              <a:rPr lang="zh-TW" altLang="en-US" sz="2400" smtClean="0">
                <a:solidFill>
                  <a:srgbClr val="000000"/>
                </a:solidFill>
                <a:latin typeface="DFKai-SB" pitchFamily="65" charset="-120"/>
                <a:ea typeface="DFKai-SB" pitchFamily="65" charset="-120"/>
              </a:rPr>
              <a:t>導致無法分泌胰島素</a:t>
            </a:r>
            <a:endParaRPr lang="en-US" altLang="zh-TW" sz="2400" smtClean="0">
              <a:solidFill>
                <a:srgbClr val="000000"/>
              </a:solidFill>
              <a:latin typeface="DFKai-SB" pitchFamily="65" charset="-120"/>
              <a:ea typeface="DFKai-SB" pitchFamily="65" charset="-120"/>
            </a:endParaRPr>
          </a:p>
          <a:p>
            <a:pPr marL="342900" indent="-342900" eaLnBrk="1" hangingPunct="1">
              <a:lnSpc>
                <a:spcPct val="90000"/>
              </a:lnSpc>
            </a:pPr>
            <a:r>
              <a:rPr lang="zh-TW" altLang="en-US" sz="2800" b="1" u="sng" smtClean="0">
                <a:solidFill>
                  <a:srgbClr val="000000"/>
                </a:solidFill>
                <a:latin typeface="DFKai-SB" pitchFamily="65" charset="-120"/>
                <a:ea typeface="DFKai-SB" pitchFamily="65" charset="-120"/>
              </a:rPr>
              <a:t>第</a:t>
            </a:r>
            <a:r>
              <a:rPr lang="en-US" altLang="zh-TW" sz="2800" b="1" u="sng" smtClean="0">
                <a:solidFill>
                  <a:srgbClr val="000000"/>
                </a:solidFill>
                <a:latin typeface="DFKai-SB" pitchFamily="65" charset="-120"/>
                <a:ea typeface="DFKai-SB" pitchFamily="65" charset="-120"/>
              </a:rPr>
              <a:t>2</a:t>
            </a:r>
            <a:r>
              <a:rPr lang="zh-TW" altLang="en-US" sz="2800" b="1" u="sng" smtClean="0">
                <a:solidFill>
                  <a:srgbClr val="000000"/>
                </a:solidFill>
                <a:latin typeface="DFKai-SB" pitchFamily="65" charset="-120"/>
                <a:ea typeface="DFKai-SB" pitchFamily="65" charset="-120"/>
              </a:rPr>
              <a:t>型糖尿病</a:t>
            </a:r>
            <a:endParaRPr lang="en-US" altLang="zh-TW" sz="2800" b="1" u="sng" smtClean="0">
              <a:solidFill>
                <a:srgbClr val="000000"/>
              </a:solidFill>
              <a:latin typeface="DFKai-SB" pitchFamily="65" charset="-120"/>
              <a:ea typeface="DFKai-SB" pitchFamily="65" charset="-120"/>
            </a:endParaRPr>
          </a:p>
          <a:p>
            <a:pPr marL="742950" lvl="1" indent="-285750" eaLnBrk="1" hangingPunct="1">
              <a:lnSpc>
                <a:spcPct val="90000"/>
              </a:lnSpc>
            </a:pPr>
            <a:r>
              <a:rPr lang="zh-TW" altLang="en-US" sz="2400" smtClean="0">
                <a:solidFill>
                  <a:srgbClr val="000000"/>
                </a:solidFill>
                <a:latin typeface="DFKai-SB" pitchFamily="65" charset="-120"/>
                <a:ea typeface="DFKai-SB" pitchFamily="65" charset="-120"/>
              </a:rPr>
              <a:t>因胰島素分泌不足及胰島素作用不良所造成</a:t>
            </a:r>
          </a:p>
          <a:p>
            <a:pPr marL="742950" lvl="1" indent="-285750" eaLnBrk="1" hangingPunct="1">
              <a:lnSpc>
                <a:spcPct val="90000"/>
              </a:lnSpc>
            </a:pPr>
            <a:r>
              <a:rPr lang="zh-TW" altLang="en-US" sz="2400" smtClean="0">
                <a:solidFill>
                  <a:srgbClr val="000000"/>
                </a:solidFill>
                <a:latin typeface="DFKai-SB" pitchFamily="65" charset="-120"/>
                <a:ea typeface="DFKai-SB" pitchFamily="65" charset="-120"/>
              </a:rPr>
              <a:t>約佔90-95%，常發生在40歲以上的病人，很多是</a:t>
            </a:r>
            <a:r>
              <a:rPr lang="zh-TW" altLang="en-US" sz="2400" u="sng" smtClean="0">
                <a:solidFill>
                  <a:srgbClr val="000000"/>
                </a:solidFill>
                <a:latin typeface="DFKai-SB" pitchFamily="65" charset="-120"/>
                <a:ea typeface="DFKai-SB" pitchFamily="65" charset="-120"/>
              </a:rPr>
              <a:t>體重過重</a:t>
            </a:r>
            <a:r>
              <a:rPr lang="zh-TW" altLang="en-US" sz="2400" smtClean="0">
                <a:solidFill>
                  <a:srgbClr val="000000"/>
                </a:solidFill>
                <a:latin typeface="DFKai-SB" pitchFamily="65" charset="-120"/>
                <a:ea typeface="DFKai-SB" pitchFamily="65" charset="-120"/>
              </a:rPr>
              <a:t>者</a:t>
            </a:r>
          </a:p>
          <a:p>
            <a:pPr marL="342900" indent="-342900" eaLnBrk="1" hangingPunct="1">
              <a:lnSpc>
                <a:spcPct val="90000"/>
              </a:lnSpc>
            </a:pPr>
            <a:r>
              <a:rPr lang="zh-TW" altLang="en-US" sz="2800" b="1" u="sng" smtClean="0">
                <a:solidFill>
                  <a:srgbClr val="000000"/>
                </a:solidFill>
                <a:latin typeface="DFKai-SB" pitchFamily="65" charset="-120"/>
                <a:ea typeface="DFKai-SB" pitchFamily="65" charset="-120"/>
              </a:rPr>
              <a:t>其他已知特有病因型糖尿病</a:t>
            </a:r>
          </a:p>
          <a:p>
            <a:pPr marL="742950" lvl="1" indent="-285750" eaLnBrk="1" hangingPunct="1">
              <a:lnSpc>
                <a:spcPct val="90000"/>
              </a:lnSpc>
            </a:pPr>
            <a:r>
              <a:rPr lang="zh-TW" altLang="en-US" sz="2400" smtClean="0">
                <a:solidFill>
                  <a:srgbClr val="000000"/>
                </a:solidFill>
                <a:latin typeface="DFKai-SB" pitchFamily="65" charset="-120"/>
                <a:ea typeface="DFKai-SB" pitchFamily="65" charset="-120"/>
              </a:rPr>
              <a:t>特殊基因突變、胰臟疾病、內分泌疾病、藥劑或化學物質、胰島素接受體之抗體、特殊遺傳性症候群伴隨之糖尿病等</a:t>
            </a:r>
          </a:p>
          <a:p>
            <a:pPr marL="342900" indent="-342900" eaLnBrk="1" hangingPunct="1">
              <a:lnSpc>
                <a:spcPct val="90000"/>
              </a:lnSpc>
            </a:pPr>
            <a:r>
              <a:rPr lang="zh-TW" altLang="en-US" sz="2800" b="1" u="sng" smtClean="0">
                <a:solidFill>
                  <a:srgbClr val="000000"/>
                </a:solidFill>
                <a:latin typeface="DFKai-SB" pitchFamily="65" charset="-120"/>
                <a:ea typeface="DFKai-SB" pitchFamily="65" charset="-120"/>
              </a:rPr>
              <a:t>妊娠性糖尿病</a:t>
            </a:r>
          </a:p>
          <a:p>
            <a:pPr marL="342900" indent="-342900" eaLnBrk="1" hangingPunct="1">
              <a:lnSpc>
                <a:spcPct val="90000"/>
              </a:lnSpc>
            </a:pPr>
            <a:endParaRPr lang="zh-TW" altLang="en-US" sz="2800" u="sng" smtClean="0">
              <a:solidFill>
                <a:srgbClr val="000000"/>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標題 1"/>
          <p:cNvSpPr>
            <a:spLocks noGrp="1"/>
          </p:cNvSpPr>
          <p:nvPr>
            <p:ph type="title"/>
          </p:nvPr>
        </p:nvSpPr>
        <p:spPr>
          <a:xfrm>
            <a:off x="611188" y="620713"/>
            <a:ext cx="8291512" cy="755650"/>
          </a:xfrm>
        </p:spPr>
        <p:txBody>
          <a:bodyPr/>
          <a:lstStyle/>
          <a:p>
            <a:pPr algn="ctr"/>
            <a:r>
              <a:rPr lang="zh-TW" altLang="en-US" sz="4000" b="1" smtClean="0">
                <a:solidFill>
                  <a:srgbClr val="0000F0"/>
                </a:solidFill>
                <a:latin typeface="DFKai-SB" pitchFamily="65" charset="-120"/>
                <a:ea typeface="DFKai-SB" pitchFamily="65" charset="-120"/>
              </a:rPr>
              <a:t>糖尿病越早發生 壽命就越短</a:t>
            </a:r>
          </a:p>
        </p:txBody>
      </p:sp>
      <p:sp>
        <p:nvSpPr>
          <p:cNvPr id="32770" name="文字版面配置區 3"/>
          <p:cNvSpPr>
            <a:spLocks noGrp="1"/>
          </p:cNvSpPr>
          <p:nvPr>
            <p:ph type="body" idx="1"/>
          </p:nvPr>
        </p:nvSpPr>
        <p:spPr>
          <a:xfrm>
            <a:off x="468313" y="1484313"/>
            <a:ext cx="4040187" cy="639762"/>
          </a:xfrm>
        </p:spPr>
        <p:txBody>
          <a:bodyPr/>
          <a:lstStyle/>
          <a:p>
            <a:pPr algn="ctr"/>
            <a:r>
              <a:rPr kumimoji="0" lang="zh-TW" altLang="en-US" smtClean="0">
                <a:latin typeface="DFKai-SB" pitchFamily="65" charset="-120"/>
                <a:ea typeface="DFKai-SB" pitchFamily="65" charset="-120"/>
              </a:rPr>
              <a:t>            </a:t>
            </a:r>
            <a:r>
              <a:rPr kumimoji="0" lang="zh-TW" altLang="en-US" sz="3600" u="sng" smtClean="0">
                <a:latin typeface="DFKai-SB" pitchFamily="65" charset="-120"/>
                <a:ea typeface="DFKai-SB" pitchFamily="65" charset="-120"/>
              </a:rPr>
              <a:t>男性</a:t>
            </a:r>
          </a:p>
        </p:txBody>
      </p:sp>
      <p:pic>
        <p:nvPicPr>
          <p:cNvPr id="32771" name="內容版面配置區 7"/>
          <p:cNvPicPr>
            <a:picLocks noGrp="1" noChangeArrowheads="1"/>
          </p:cNvPicPr>
          <p:nvPr>
            <p:ph sz="half" idx="2"/>
          </p:nvPr>
        </p:nvPicPr>
        <p:blipFill>
          <a:blip r:embed="rId3" cstate="print"/>
          <a:srcRect/>
          <a:stretch>
            <a:fillRect/>
          </a:stretch>
        </p:blipFill>
        <p:spPr>
          <a:xfrm>
            <a:off x="450850" y="2170113"/>
            <a:ext cx="4200525" cy="3962400"/>
          </a:xfrm>
        </p:spPr>
      </p:pic>
      <p:sp>
        <p:nvSpPr>
          <p:cNvPr id="32772" name="文字版面配置區 5"/>
          <p:cNvSpPr>
            <a:spLocks noGrp="1"/>
          </p:cNvSpPr>
          <p:nvPr>
            <p:ph type="body" sz="quarter" idx="3"/>
          </p:nvPr>
        </p:nvSpPr>
        <p:spPr/>
        <p:txBody>
          <a:bodyPr/>
          <a:lstStyle/>
          <a:p>
            <a:pPr algn="ctr"/>
            <a:r>
              <a:rPr kumimoji="0" lang="zh-TW" altLang="en-US" sz="3600" smtClean="0">
                <a:latin typeface="DFKai-SB" pitchFamily="65" charset="-120"/>
                <a:ea typeface="DFKai-SB" pitchFamily="65" charset="-120"/>
              </a:rPr>
              <a:t>     </a:t>
            </a:r>
            <a:r>
              <a:rPr kumimoji="0" lang="zh-TW" altLang="en-US" sz="3600" u="sng" smtClean="0">
                <a:latin typeface="DFKai-SB" pitchFamily="65" charset="-120"/>
                <a:ea typeface="DFKai-SB" pitchFamily="65" charset="-120"/>
              </a:rPr>
              <a:t>女性</a:t>
            </a:r>
          </a:p>
        </p:txBody>
      </p:sp>
      <p:pic>
        <p:nvPicPr>
          <p:cNvPr id="32773" name="內容版面配置區 8"/>
          <p:cNvPicPr>
            <a:picLocks noGrp="1" noChangeArrowheads="1"/>
          </p:cNvPicPr>
          <p:nvPr>
            <p:ph sz="quarter" idx="4"/>
          </p:nvPr>
        </p:nvPicPr>
        <p:blipFill>
          <a:blip r:embed="rId4" cstate="print"/>
          <a:srcRect/>
          <a:stretch>
            <a:fillRect/>
          </a:stretch>
        </p:blipFill>
        <p:spPr>
          <a:xfrm>
            <a:off x="4492625" y="2170113"/>
            <a:ext cx="4200525" cy="3962400"/>
          </a:xfrm>
        </p:spPr>
      </p:pic>
      <p:sp>
        <p:nvSpPr>
          <p:cNvPr id="32774" name="文字方塊 1"/>
          <p:cNvSpPr txBox="1">
            <a:spLocks noChangeArrowheads="1"/>
          </p:cNvSpPr>
          <p:nvPr/>
        </p:nvSpPr>
        <p:spPr bwMode="auto">
          <a:xfrm>
            <a:off x="6445250" y="6581775"/>
            <a:ext cx="2698750" cy="276225"/>
          </a:xfrm>
          <a:prstGeom prst="rect">
            <a:avLst/>
          </a:prstGeom>
          <a:noFill/>
          <a:ln w="9525">
            <a:noFill/>
            <a:miter lim="800000"/>
            <a:headEnd/>
            <a:tailEnd/>
          </a:ln>
        </p:spPr>
        <p:txBody>
          <a:bodyPr wrap="none">
            <a:spAutoFit/>
          </a:bodyPr>
          <a:lstStyle/>
          <a:p>
            <a:r>
              <a:rPr kumimoji="0" lang="zh-TW" altLang="en-US" sz="1200">
                <a:solidFill>
                  <a:srgbClr val="000000"/>
                </a:solidFill>
                <a:latin typeface="Arial" pitchFamily="34" charset="0"/>
                <a:ea typeface="DFKai-SB" pitchFamily="65" charset="-120"/>
              </a:rPr>
              <a:t>資料來源</a:t>
            </a:r>
            <a:r>
              <a:rPr kumimoji="0" lang="en-US" altLang="zh-TW" sz="1200">
                <a:solidFill>
                  <a:srgbClr val="000000"/>
                </a:solidFill>
                <a:latin typeface="Arial" pitchFamily="34" charset="0"/>
                <a:ea typeface="DFKai-SB" pitchFamily="65" charset="-120"/>
              </a:rPr>
              <a:t> : </a:t>
            </a:r>
            <a:r>
              <a:rPr kumimoji="0" lang="zh-TW" altLang="en-US" sz="1200">
                <a:solidFill>
                  <a:srgbClr val="000000"/>
                </a:solidFill>
                <a:latin typeface="Arial" pitchFamily="34" charset="0"/>
                <a:ea typeface="DFKai-SB" pitchFamily="65" charset="-120"/>
              </a:rPr>
              <a:t>中華民國糖尿病學會</a:t>
            </a:r>
            <a:r>
              <a:rPr kumimoji="0" lang="en-US" altLang="zh-TW" sz="1200">
                <a:solidFill>
                  <a:srgbClr val="000000"/>
                </a:solidFill>
                <a:latin typeface="Arial" pitchFamily="34" charset="0"/>
                <a:ea typeface="DFKai-SB" pitchFamily="65" charset="-120"/>
              </a:rPr>
              <a:t> 2012 </a:t>
            </a:r>
            <a:endParaRPr lang="zh-TW" altLang="en-US" sz="120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6858000" y="104775"/>
            <a:ext cx="16287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kumimoji="1" sz="2400">
                <a:solidFill>
                  <a:schemeClr val="tx1"/>
                </a:solidFill>
                <a:latin typeface="Times New Roman" charset="0"/>
                <a:ea typeface="新細明體" charset="0"/>
                <a:cs typeface="新細明體" charset="0"/>
              </a:defRPr>
            </a:lvl1pPr>
            <a:lvl2pPr marL="742950" indent="-285750" eaLnBrk="0" hangingPunct="0">
              <a:defRPr kumimoji="1" sz="2400">
                <a:solidFill>
                  <a:schemeClr val="tx1"/>
                </a:solidFill>
                <a:latin typeface="Times New Roman" charset="0"/>
                <a:ea typeface="新細明體" charset="0"/>
              </a:defRPr>
            </a:lvl2pPr>
            <a:lvl3pPr marL="1143000" indent="-228600" eaLnBrk="0" hangingPunct="0">
              <a:defRPr kumimoji="1" sz="2400">
                <a:solidFill>
                  <a:schemeClr val="tx1"/>
                </a:solidFill>
                <a:latin typeface="Times New Roman" charset="0"/>
                <a:ea typeface="新細明體" charset="0"/>
              </a:defRPr>
            </a:lvl3pPr>
            <a:lvl4pPr marL="1600200" indent="-228600" eaLnBrk="0" hangingPunct="0">
              <a:defRPr kumimoji="1" sz="2400">
                <a:solidFill>
                  <a:schemeClr val="tx1"/>
                </a:solidFill>
                <a:latin typeface="Times New Roman" charset="0"/>
                <a:ea typeface="新細明體" charset="0"/>
              </a:defRPr>
            </a:lvl4pPr>
            <a:lvl5pPr marL="2057400" indent="-228600" eaLnBrk="0" hangingPunct="0">
              <a:defRPr kumimoji="1" sz="2400">
                <a:solidFill>
                  <a:schemeClr val="tx1"/>
                </a:solidFill>
                <a:latin typeface="Times New Roman" charset="0"/>
                <a:ea typeface="新細明體" charset="0"/>
              </a:defRPr>
            </a:lvl5pPr>
            <a:lvl6pPr marL="2514600" indent="-228600" eaLnBrk="0" fontAlgn="base" hangingPunct="0">
              <a:spcBef>
                <a:spcPct val="0"/>
              </a:spcBef>
              <a:spcAft>
                <a:spcPct val="0"/>
              </a:spcAft>
              <a:defRPr kumimoji="1" sz="2400">
                <a:solidFill>
                  <a:schemeClr val="tx1"/>
                </a:solidFill>
                <a:latin typeface="Times New Roman" charset="0"/>
                <a:ea typeface="新細明體" charset="0"/>
              </a:defRPr>
            </a:lvl6pPr>
            <a:lvl7pPr marL="2971800" indent="-228600" eaLnBrk="0" fontAlgn="base" hangingPunct="0">
              <a:spcBef>
                <a:spcPct val="0"/>
              </a:spcBef>
              <a:spcAft>
                <a:spcPct val="0"/>
              </a:spcAft>
              <a:defRPr kumimoji="1" sz="2400">
                <a:solidFill>
                  <a:schemeClr val="tx1"/>
                </a:solidFill>
                <a:latin typeface="Times New Roman" charset="0"/>
                <a:ea typeface="新細明體" charset="0"/>
              </a:defRPr>
            </a:lvl7pPr>
            <a:lvl8pPr marL="3429000" indent="-228600" eaLnBrk="0" fontAlgn="base" hangingPunct="0">
              <a:spcBef>
                <a:spcPct val="0"/>
              </a:spcBef>
              <a:spcAft>
                <a:spcPct val="0"/>
              </a:spcAft>
              <a:defRPr kumimoji="1" sz="2400">
                <a:solidFill>
                  <a:schemeClr val="tx1"/>
                </a:solidFill>
                <a:latin typeface="Times New Roman" charset="0"/>
                <a:ea typeface="新細明體" charset="0"/>
              </a:defRPr>
            </a:lvl8pPr>
            <a:lvl9pPr marL="3886200" indent="-228600" eaLnBrk="0" fontAlgn="base" hangingPunct="0">
              <a:spcBef>
                <a:spcPct val="0"/>
              </a:spcBef>
              <a:spcAft>
                <a:spcPct val="0"/>
              </a:spcAft>
              <a:defRPr kumimoji="1" sz="2400">
                <a:solidFill>
                  <a:schemeClr val="tx1"/>
                </a:solidFill>
                <a:latin typeface="Times New Roman" charset="0"/>
                <a:ea typeface="新細明體" charset="0"/>
              </a:defRPr>
            </a:lvl9pPr>
          </a:lstStyle>
          <a:p>
            <a:pPr algn="ctr" eaLnBrk="1" hangingPunct="1">
              <a:defRPr/>
            </a:pPr>
            <a:r>
              <a:rPr lang="zh-TW" altLang="en-US" smtClean="0">
                <a:solidFill>
                  <a:schemeClr val="bg1"/>
                </a:solidFill>
              </a:rPr>
              <a:t>2006/4/7</a:t>
            </a:r>
          </a:p>
        </p:txBody>
      </p:sp>
      <p:sp>
        <p:nvSpPr>
          <p:cNvPr id="34818" name="內容版面配置區 2"/>
          <p:cNvSpPr>
            <a:spLocks noGrp="1"/>
          </p:cNvSpPr>
          <p:nvPr>
            <p:ph type="subTitle" idx="4294967295"/>
          </p:nvPr>
        </p:nvSpPr>
        <p:spPr>
          <a:xfrm>
            <a:off x="395288" y="3789363"/>
            <a:ext cx="8091487" cy="1752600"/>
          </a:xfrm>
        </p:spPr>
        <p:txBody>
          <a:bodyPr/>
          <a:lstStyle/>
          <a:p>
            <a:pPr marL="0" indent="0" algn="ctr" eaLnBrk="1" hangingPunct="1">
              <a:buFont typeface="Wingdings" pitchFamily="2" charset="2"/>
              <a:buNone/>
            </a:pPr>
            <a:endParaRPr lang="en-US" altLang="zh-TW" sz="4800" b="1" smtClean="0">
              <a:latin typeface="DFKai-SB" pitchFamily="65" charset="-120"/>
              <a:ea typeface="DFKai-SB" pitchFamily="65" charset="-120"/>
            </a:endParaRPr>
          </a:p>
          <a:p>
            <a:pPr marL="0" indent="0" algn="ctr">
              <a:buFont typeface="Wingdings" pitchFamily="2" charset="2"/>
              <a:buNone/>
            </a:pPr>
            <a:endParaRPr lang="en-US" altLang="zh-TW" sz="4800" b="1" smtClean="0">
              <a:latin typeface="DFKai-SB" pitchFamily="65" charset="-120"/>
              <a:ea typeface="DFKai-SB" pitchFamily="65" charset="-120"/>
            </a:endParaRPr>
          </a:p>
          <a:p>
            <a:pPr marL="0" indent="0" algn="ctr">
              <a:buFont typeface="Wingdings" pitchFamily="2" charset="2"/>
              <a:buNone/>
            </a:pPr>
            <a:endParaRPr lang="en-US" altLang="zh-TW" sz="4800" b="1" smtClean="0">
              <a:latin typeface="DFKai-SB" pitchFamily="65" charset="-120"/>
              <a:ea typeface="DFKai-SB" pitchFamily="65" charset="-120"/>
            </a:endParaRPr>
          </a:p>
          <a:p>
            <a:pPr marL="0" indent="0" algn="ctr">
              <a:buFont typeface="Wingdings" pitchFamily="2" charset="2"/>
              <a:buNone/>
            </a:pPr>
            <a:endParaRPr lang="zh-TW" altLang="en-US" sz="4800" b="1" smtClean="0">
              <a:latin typeface="DFKai-SB" pitchFamily="65" charset="-120"/>
              <a:ea typeface="DFKai-SB" pitchFamily="65" charset="-120"/>
            </a:endParaRPr>
          </a:p>
        </p:txBody>
      </p:sp>
      <p:pic>
        <p:nvPicPr>
          <p:cNvPr id="34819" name="圖片 3"/>
          <p:cNvPicPr>
            <a:picLocks noChangeAspect="1" noChangeArrowheads="1"/>
          </p:cNvPicPr>
          <p:nvPr/>
        </p:nvPicPr>
        <p:blipFill>
          <a:blip r:embed="rId2" cstate="print"/>
          <a:srcRect/>
          <a:stretch>
            <a:fillRect/>
          </a:stretch>
        </p:blipFill>
        <p:spPr bwMode="auto">
          <a:xfrm>
            <a:off x="0" y="1588"/>
            <a:ext cx="9144000" cy="6667500"/>
          </a:xfrm>
          <a:prstGeom prst="rect">
            <a:avLst/>
          </a:prstGeom>
          <a:solidFill>
            <a:srgbClr val="FFFF00"/>
          </a:solidFill>
          <a:ln w="9525">
            <a:noFill/>
            <a:miter lim="800000"/>
            <a:headEnd/>
            <a:tailEnd/>
          </a:ln>
        </p:spPr>
      </p:pic>
      <p:cxnSp>
        <p:nvCxnSpPr>
          <p:cNvPr id="34820" name="直線接點 2"/>
          <p:cNvCxnSpPr>
            <a:cxnSpLocks noChangeShapeType="1"/>
          </p:cNvCxnSpPr>
          <p:nvPr/>
        </p:nvCxnSpPr>
        <p:spPr bwMode="auto">
          <a:xfrm>
            <a:off x="6084888" y="3573463"/>
            <a:ext cx="2808287" cy="0"/>
          </a:xfrm>
          <a:prstGeom prst="line">
            <a:avLst/>
          </a:prstGeom>
          <a:noFill/>
          <a:ln w="28575">
            <a:solidFill>
              <a:srgbClr val="FF3300"/>
            </a:solidFill>
            <a:miter lim="800000"/>
            <a:headEnd/>
            <a:tailEnd/>
          </a:ln>
        </p:spPr>
      </p:cxnSp>
      <p:cxnSp>
        <p:nvCxnSpPr>
          <p:cNvPr id="34821" name="直線接點 6"/>
          <p:cNvCxnSpPr>
            <a:cxnSpLocks noChangeShapeType="1"/>
          </p:cNvCxnSpPr>
          <p:nvPr/>
        </p:nvCxnSpPr>
        <p:spPr bwMode="auto">
          <a:xfrm>
            <a:off x="179388" y="4005263"/>
            <a:ext cx="7345362" cy="0"/>
          </a:xfrm>
          <a:prstGeom prst="line">
            <a:avLst/>
          </a:prstGeom>
          <a:noFill/>
          <a:ln w="28575">
            <a:solidFill>
              <a:srgbClr val="FF3300"/>
            </a:solidFill>
            <a:miter lim="800000"/>
            <a:headEnd/>
            <a:tailEnd/>
          </a:ln>
        </p:spPr>
      </p:cxnSp>
      <p:sp>
        <p:nvSpPr>
          <p:cNvPr id="3" name="圓角矩形 2"/>
          <p:cNvSpPr>
            <a:spLocks noChangeArrowheads="1"/>
          </p:cNvSpPr>
          <p:nvPr/>
        </p:nvSpPr>
        <p:spPr bwMode="auto">
          <a:xfrm>
            <a:off x="827088" y="4365625"/>
            <a:ext cx="7416800" cy="1871663"/>
          </a:xfrm>
          <a:prstGeom prst="roundRect">
            <a:avLst>
              <a:gd name="adj" fmla="val 16667"/>
            </a:avLst>
          </a:prstGeom>
          <a:solidFill>
            <a:srgbClr val="CCFFCC"/>
          </a:solidFill>
          <a:ln w="57150">
            <a:solidFill>
              <a:schemeClr val="tx1"/>
            </a:solidFill>
            <a:miter lim="800000"/>
            <a:headEnd/>
            <a:tailEnd/>
          </a:ln>
        </p:spPr>
        <p:txBody>
          <a:bodyPr wrap="none"/>
          <a:lstStyle/>
          <a:p>
            <a:r>
              <a:rPr lang="zh-TW" altLang="en-US" sz="2800">
                <a:solidFill>
                  <a:srgbClr val="000000"/>
                </a:solidFill>
                <a:latin typeface="BiauKai" pitchFamily="-84" charset="-120"/>
                <a:ea typeface="BiauKai" pitchFamily="-84" charset="-120"/>
              </a:rPr>
              <a:t>到了</a:t>
            </a:r>
            <a:r>
              <a:rPr lang="zh-TW" altLang="zh-TW" sz="2800">
                <a:solidFill>
                  <a:srgbClr val="000000"/>
                </a:solidFill>
                <a:latin typeface="BiauKai" pitchFamily="-84" charset="-120"/>
                <a:ea typeface="BiauKai" pitchFamily="-84" charset="-120"/>
              </a:rPr>
              <a:t>2020</a:t>
            </a:r>
            <a:r>
              <a:rPr lang="zh-TW" altLang="en-US" sz="2800">
                <a:solidFill>
                  <a:srgbClr val="000000"/>
                </a:solidFill>
                <a:latin typeface="BiauKai" pitchFamily="-84" charset="-120"/>
                <a:ea typeface="BiauKai" pitchFamily="-84" charset="-120"/>
              </a:rPr>
              <a:t>年，患者人數預計將</a:t>
            </a:r>
            <a:r>
              <a:rPr lang="zh-TW" altLang="en-US" sz="2800">
                <a:solidFill>
                  <a:srgbClr val="FF0000"/>
                </a:solidFill>
                <a:latin typeface="BiauKai" pitchFamily="-84" charset="-120"/>
                <a:ea typeface="BiauKai" pitchFamily="-84" charset="-120"/>
              </a:rPr>
              <a:t>超過</a:t>
            </a:r>
            <a:r>
              <a:rPr lang="zh-TW" altLang="zh-TW" sz="2800">
                <a:solidFill>
                  <a:srgbClr val="FF0000"/>
                </a:solidFill>
                <a:latin typeface="BiauKai" pitchFamily="-84" charset="-120"/>
                <a:ea typeface="BiauKai" pitchFamily="-84" charset="-120"/>
              </a:rPr>
              <a:t>450</a:t>
            </a:r>
            <a:r>
              <a:rPr lang="zh-TW" altLang="en-US" sz="2800">
                <a:solidFill>
                  <a:srgbClr val="FF0000"/>
                </a:solidFill>
                <a:latin typeface="BiauKai" pitchFamily="-84" charset="-120"/>
                <a:ea typeface="BiauKai" pitchFamily="-84" charset="-120"/>
              </a:rPr>
              <a:t>萬人，</a:t>
            </a:r>
            <a:endParaRPr lang="en-US" altLang="zh-TW" sz="2800">
              <a:solidFill>
                <a:srgbClr val="FF0000"/>
              </a:solidFill>
              <a:latin typeface="BiauKai" pitchFamily="-84" charset="-120"/>
              <a:ea typeface="BiauKai" pitchFamily="-84" charset="-120"/>
            </a:endParaRPr>
          </a:p>
          <a:p>
            <a:r>
              <a:rPr lang="zh-TW" altLang="en-US" sz="2800">
                <a:solidFill>
                  <a:srgbClr val="FF0000"/>
                </a:solidFill>
                <a:latin typeface="BiauKai" pitchFamily="-84" charset="-120"/>
                <a:ea typeface="BiauKai" pitchFamily="-84" charset="-120"/>
              </a:rPr>
              <a:t>相等於每</a:t>
            </a:r>
            <a:r>
              <a:rPr lang="zh-TW" altLang="zh-TW" sz="2800">
                <a:solidFill>
                  <a:srgbClr val="FF0000"/>
                </a:solidFill>
                <a:latin typeface="BiauKai" pitchFamily="-84" charset="-120"/>
                <a:ea typeface="BiauKai" pitchFamily="-84" charset="-120"/>
              </a:rPr>
              <a:t>4</a:t>
            </a:r>
            <a:r>
              <a:rPr lang="zh-TW" altLang="en-US" sz="2800">
                <a:solidFill>
                  <a:srgbClr val="FF0000"/>
                </a:solidFill>
                <a:latin typeface="BiauKai" pitchFamily="-84" charset="-120"/>
                <a:ea typeface="BiauKai" pitchFamily="-84" charset="-120"/>
              </a:rPr>
              <a:t>個人就有</a:t>
            </a:r>
            <a:r>
              <a:rPr lang="zh-TW" altLang="zh-TW" sz="2800">
                <a:solidFill>
                  <a:srgbClr val="FF0000"/>
                </a:solidFill>
                <a:latin typeface="BiauKai" pitchFamily="-84" charset="-120"/>
                <a:ea typeface="BiauKai" pitchFamily="-84" charset="-120"/>
              </a:rPr>
              <a:t>1</a:t>
            </a:r>
            <a:r>
              <a:rPr lang="zh-TW" altLang="en-US" sz="2800">
                <a:solidFill>
                  <a:srgbClr val="FF0000"/>
                </a:solidFill>
                <a:latin typeface="BiauKai" pitchFamily="-84" charset="-120"/>
                <a:ea typeface="BiauKai" pitchFamily="-84" charset="-120"/>
              </a:rPr>
              <a:t>人是糖尿病患者，</a:t>
            </a:r>
            <a:endParaRPr lang="en-US" altLang="zh-TW" sz="2800">
              <a:solidFill>
                <a:srgbClr val="FF0000"/>
              </a:solidFill>
              <a:latin typeface="BiauKai" pitchFamily="-84" charset="-120"/>
              <a:ea typeface="BiauKai" pitchFamily="-84" charset="-120"/>
            </a:endParaRPr>
          </a:p>
          <a:p>
            <a:r>
              <a:rPr lang="zh-TW" altLang="en-US" sz="2800">
                <a:solidFill>
                  <a:srgbClr val="000000"/>
                </a:solidFill>
                <a:latin typeface="BiauKai" pitchFamily="-84" charset="-120"/>
                <a:ea typeface="BiauKai" pitchFamily="-84" charset="-120"/>
              </a:rPr>
              <a:t>約有</a:t>
            </a:r>
            <a:r>
              <a:rPr lang="zh-TW" altLang="zh-TW" sz="4400" b="1">
                <a:solidFill>
                  <a:srgbClr val="FF0000"/>
                </a:solidFill>
                <a:latin typeface="BiauKai" pitchFamily="-84" charset="-120"/>
                <a:ea typeface="BiauKai" pitchFamily="-84" charset="-120"/>
              </a:rPr>
              <a:t>53%</a:t>
            </a:r>
            <a:r>
              <a:rPr lang="zh-TW" altLang="en-US" sz="2800">
                <a:solidFill>
                  <a:srgbClr val="000000"/>
                </a:solidFill>
                <a:latin typeface="BiauKai" pitchFamily="-84" charset="-120"/>
                <a:ea typeface="BiauKai" pitchFamily="-84" charset="-120"/>
              </a:rPr>
              <a:t>的病患不知道自己患上糖尿病。</a:t>
            </a:r>
            <a:endParaRPr lang="en-US" altLang="zh-TW" sz="2800">
              <a:solidFill>
                <a:srgbClr val="000000"/>
              </a:solidFill>
              <a:latin typeface="BiauKai" pitchFamily="-84" charset="-120"/>
              <a:ea typeface="BiauKai" pitchFamily="-84" charset="-120"/>
            </a:endParaRPr>
          </a:p>
        </p:txBody>
      </p:sp>
      <p:cxnSp>
        <p:nvCxnSpPr>
          <p:cNvPr id="34823" name="直線接點 2"/>
          <p:cNvCxnSpPr>
            <a:cxnSpLocks noChangeShapeType="1"/>
          </p:cNvCxnSpPr>
          <p:nvPr/>
        </p:nvCxnSpPr>
        <p:spPr bwMode="auto">
          <a:xfrm>
            <a:off x="4932363" y="2565400"/>
            <a:ext cx="3960812" cy="0"/>
          </a:xfrm>
          <a:prstGeom prst="line">
            <a:avLst/>
          </a:prstGeom>
          <a:noFill/>
          <a:ln w="28575">
            <a:solidFill>
              <a:srgbClr val="FF3300"/>
            </a:solidFill>
            <a:miter lim="800000"/>
            <a:headEnd/>
            <a:tailEnd/>
          </a:ln>
        </p:spPr>
      </p:cxnSp>
      <p:cxnSp>
        <p:nvCxnSpPr>
          <p:cNvPr id="34824" name="直線接點 2"/>
          <p:cNvCxnSpPr>
            <a:cxnSpLocks noChangeShapeType="1"/>
          </p:cNvCxnSpPr>
          <p:nvPr/>
        </p:nvCxnSpPr>
        <p:spPr bwMode="auto">
          <a:xfrm>
            <a:off x="179388" y="2997200"/>
            <a:ext cx="1008062" cy="0"/>
          </a:xfrm>
          <a:prstGeom prst="line">
            <a:avLst/>
          </a:prstGeom>
          <a:noFill/>
          <a:ln w="28575">
            <a:solidFill>
              <a:srgbClr val="FF3300"/>
            </a:solidFill>
            <a:miter lim="800000"/>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755650" y="476250"/>
            <a:ext cx="7772400" cy="1143000"/>
          </a:xfrm>
        </p:spPr>
        <p:txBody>
          <a:bodyPr/>
          <a:lstStyle/>
          <a:p>
            <a:pPr algn="ctr"/>
            <a:r>
              <a:rPr lang="zh-TW" altLang="zh-TW" sz="4000" b="1" smtClean="0">
                <a:solidFill>
                  <a:srgbClr val="0000F0"/>
                </a:solidFill>
                <a:latin typeface="BiauKai" pitchFamily="-84" charset="-120"/>
                <a:ea typeface="BiauKai" pitchFamily="-84" charset="-120"/>
              </a:rPr>
              <a:t>2012</a:t>
            </a:r>
            <a:r>
              <a:rPr lang="zh-TW" altLang="en-US" sz="4000" b="1" smtClean="0">
                <a:solidFill>
                  <a:srgbClr val="0000F0"/>
                </a:solidFill>
                <a:latin typeface="BiauKai" pitchFamily="-84" charset="-120"/>
                <a:ea typeface="BiauKai" pitchFamily="-84" charset="-120"/>
              </a:rPr>
              <a:t>年大馬糖尿病醒覺調查</a:t>
            </a:r>
            <a:r>
              <a:rPr lang="zh-TW" altLang="zh-TW" sz="4000" b="1" smtClean="0">
                <a:solidFill>
                  <a:srgbClr val="0000F0"/>
                </a:solidFill>
                <a:latin typeface="BiauKai" pitchFamily="-84" charset="-120"/>
                <a:ea typeface="BiauKai" pitchFamily="-84" charset="-120"/>
              </a:rPr>
              <a:t> </a:t>
            </a:r>
            <a:endParaRPr lang="zh-TW" altLang="en-US" sz="4000" b="1" smtClean="0">
              <a:solidFill>
                <a:srgbClr val="0000F0"/>
              </a:solidFill>
              <a:latin typeface="BiauKai" pitchFamily="-84" charset="-120"/>
              <a:ea typeface="BiauKai" pitchFamily="-84" charset="-120"/>
            </a:endParaRPr>
          </a:p>
        </p:txBody>
      </p:sp>
      <p:sp>
        <p:nvSpPr>
          <p:cNvPr id="35842" name="Rectangle 3"/>
          <p:cNvSpPr>
            <a:spLocks noGrp="1" noChangeArrowheads="1"/>
          </p:cNvSpPr>
          <p:nvPr>
            <p:ph type="body" idx="1"/>
          </p:nvPr>
        </p:nvSpPr>
        <p:spPr>
          <a:xfrm>
            <a:off x="539750" y="1700213"/>
            <a:ext cx="8135938" cy="4114800"/>
          </a:xfrm>
        </p:spPr>
        <p:txBody>
          <a:bodyPr/>
          <a:lstStyle/>
          <a:p>
            <a:r>
              <a:rPr lang="zh-TW" altLang="zh-TW" smtClean="0">
                <a:solidFill>
                  <a:srgbClr val="000000"/>
                </a:solidFill>
                <a:latin typeface="BiauKai" pitchFamily="-84" charset="-120"/>
                <a:ea typeface="BiauKai" pitchFamily="-84" charset="-120"/>
              </a:rPr>
              <a:t>1</a:t>
            </a:r>
            <a:r>
              <a:rPr lang="en-US" altLang="zh-TW" smtClean="0">
                <a:solidFill>
                  <a:srgbClr val="000000"/>
                </a:solidFill>
                <a:latin typeface="BiauKai" pitchFamily="-84" charset="-120"/>
                <a:ea typeface="BiauKai" pitchFamily="-84" charset="-120"/>
              </a:rPr>
              <a:t>,</a:t>
            </a:r>
            <a:r>
              <a:rPr lang="zh-TW" altLang="zh-TW" smtClean="0">
                <a:solidFill>
                  <a:srgbClr val="000000"/>
                </a:solidFill>
                <a:latin typeface="BiauKai" pitchFamily="-84" charset="-120"/>
                <a:ea typeface="BiauKai" pitchFamily="-84" charset="-120"/>
              </a:rPr>
              <a:t>012</a:t>
            </a:r>
            <a:r>
              <a:rPr lang="zh-TW" altLang="en-US" smtClean="0">
                <a:solidFill>
                  <a:srgbClr val="000000"/>
                </a:solidFill>
                <a:latin typeface="BiauKai" pitchFamily="-84" charset="-120"/>
                <a:ea typeface="BiauKai" pitchFamily="-84" charset="-120"/>
              </a:rPr>
              <a:t>名接受調查者有</a:t>
            </a:r>
            <a:r>
              <a:rPr lang="zh-TW" altLang="zh-TW" smtClean="0">
                <a:solidFill>
                  <a:srgbClr val="000000"/>
                </a:solidFill>
                <a:latin typeface="BiauKai" pitchFamily="-84" charset="-120"/>
                <a:ea typeface="BiauKai" pitchFamily="-84" charset="-120"/>
              </a:rPr>
              <a:t>58%</a:t>
            </a:r>
            <a:r>
              <a:rPr lang="zh-TW" altLang="en-US" smtClean="0">
                <a:solidFill>
                  <a:srgbClr val="000000"/>
                </a:solidFill>
                <a:latin typeface="BiauKai" pitchFamily="-84" charset="-120"/>
                <a:ea typeface="BiauKai" pitchFamily="-84" charset="-120"/>
              </a:rPr>
              <a:t>受訪者自認糖尿病處於受控制而非嚴重狀態，而</a:t>
            </a:r>
            <a:r>
              <a:rPr lang="zh-TW" altLang="zh-TW" smtClean="0">
                <a:solidFill>
                  <a:srgbClr val="000000"/>
                </a:solidFill>
                <a:latin typeface="BiauKai" pitchFamily="-84" charset="-120"/>
                <a:ea typeface="BiauKai" pitchFamily="-84" charset="-120"/>
              </a:rPr>
              <a:t>70%</a:t>
            </a:r>
            <a:r>
              <a:rPr lang="zh-TW" altLang="en-US" smtClean="0">
                <a:solidFill>
                  <a:srgbClr val="000000"/>
                </a:solidFill>
                <a:latin typeface="BiauKai" pitchFamily="-84" charset="-120"/>
                <a:ea typeface="BiauKai" pitchFamily="-84" charset="-120"/>
              </a:rPr>
              <a:t>受訪者相信心臟病比糖尿病更嚴重</a:t>
            </a:r>
            <a:endParaRPr lang="en-US" altLang="zh-TW" smtClean="0">
              <a:solidFill>
                <a:srgbClr val="000000"/>
              </a:solidFill>
              <a:latin typeface="BiauKai" pitchFamily="-84" charset="-120"/>
              <a:ea typeface="BiauKai" pitchFamily="-84" charset="-120"/>
            </a:endParaRPr>
          </a:p>
          <a:p>
            <a:r>
              <a:rPr lang="zh-TW" altLang="en-US" smtClean="0">
                <a:solidFill>
                  <a:srgbClr val="000000"/>
                </a:solidFill>
                <a:latin typeface="BiauKai" pitchFamily="-84" charset="-120"/>
                <a:ea typeface="BiauKai" pitchFamily="-84" charset="-120"/>
              </a:rPr>
              <a:t>受訪者對糖尿病的看法</a:t>
            </a:r>
            <a:endParaRPr lang="en-US" altLang="zh-TW" smtClean="0">
              <a:solidFill>
                <a:srgbClr val="000000"/>
              </a:solidFill>
              <a:latin typeface="BiauKai" pitchFamily="-84" charset="-120"/>
              <a:ea typeface="BiauKai" pitchFamily="-84" charset="-120"/>
            </a:endParaRPr>
          </a:p>
          <a:p>
            <a:pPr lvl="1"/>
            <a:r>
              <a:rPr lang="zh-TW" altLang="en-US" smtClean="0">
                <a:solidFill>
                  <a:srgbClr val="000000"/>
                </a:solidFill>
                <a:latin typeface="BiauKai" pitchFamily="-84" charset="-120"/>
                <a:ea typeface="BiauKai" pitchFamily="-84" charset="-120"/>
              </a:rPr>
              <a:t>不認為糖尿病屬於危險的疾病</a:t>
            </a:r>
            <a:endParaRPr lang="zh-TW" altLang="zh-TW" smtClean="0">
              <a:solidFill>
                <a:srgbClr val="000000"/>
              </a:solidFill>
              <a:latin typeface="BiauKai" pitchFamily="-84" charset="-120"/>
              <a:ea typeface="BiauKai" pitchFamily="-84" charset="-120"/>
            </a:endParaRPr>
          </a:p>
          <a:p>
            <a:pPr lvl="1"/>
            <a:r>
              <a:rPr lang="zh-TW" altLang="en-US" smtClean="0">
                <a:solidFill>
                  <a:srgbClr val="000000"/>
                </a:solidFill>
                <a:latin typeface="BiauKai" pitchFamily="-84" charset="-120"/>
                <a:ea typeface="BiauKai" pitchFamily="-84" charset="-120"/>
              </a:rPr>
              <a:t>詢問親友建議</a:t>
            </a:r>
            <a:endParaRPr lang="zh-TW" altLang="zh-TW" smtClean="0">
              <a:solidFill>
                <a:srgbClr val="000000"/>
              </a:solidFill>
              <a:latin typeface="BiauKai" pitchFamily="-84" charset="-120"/>
              <a:ea typeface="BiauKai" pitchFamily="-84" charset="-120"/>
            </a:endParaRPr>
          </a:p>
          <a:p>
            <a:pPr lvl="1"/>
            <a:r>
              <a:rPr lang="zh-TW" altLang="en-US" smtClean="0">
                <a:solidFill>
                  <a:srgbClr val="000000"/>
                </a:solidFill>
                <a:latin typeface="BiauKai" pitchFamily="-84" charset="-120"/>
                <a:ea typeface="BiauKai" pitchFamily="-84" charset="-120"/>
              </a:rPr>
              <a:t>多數未察覺病症而未就醫</a:t>
            </a:r>
            <a:endParaRPr lang="en-US" altLang="zh-TW" smtClean="0">
              <a:solidFill>
                <a:srgbClr val="000000"/>
              </a:solidFill>
              <a:latin typeface="BiauKai" pitchFamily="-84" charset="-120"/>
              <a:ea typeface="BiauKai" pitchFamily="-84" charset="-120"/>
            </a:endParaRPr>
          </a:p>
          <a:p>
            <a:pPr lvl="1"/>
            <a:r>
              <a:rPr lang="zh-TW" altLang="en-US" smtClean="0">
                <a:solidFill>
                  <a:srgbClr val="000000"/>
                </a:solidFill>
                <a:latin typeface="BiauKai" pitchFamily="-84" charset="-120"/>
                <a:ea typeface="BiauKai" pitchFamily="-84" charset="-120"/>
              </a:rPr>
              <a:t>多數人對病情認知不足</a:t>
            </a:r>
            <a:r>
              <a:rPr lang="en-US" altLang="zh-TW" smtClean="0">
                <a:solidFill>
                  <a:srgbClr val="000000"/>
                </a:solidFill>
                <a:latin typeface="BiauKai" pitchFamily="-84" charset="-120"/>
                <a:ea typeface="BiauKai" pitchFamily="-84" charset="-120"/>
              </a:rPr>
              <a:t> : </a:t>
            </a:r>
            <a:r>
              <a:rPr lang="zh-TW" altLang="zh-TW" smtClean="0">
                <a:solidFill>
                  <a:srgbClr val="000000"/>
                </a:solidFill>
                <a:latin typeface="BiauKai" pitchFamily="-84" charset="-120"/>
                <a:ea typeface="BiauKai" pitchFamily="-84" charset="-120"/>
              </a:rPr>
              <a:t>93%</a:t>
            </a:r>
            <a:r>
              <a:rPr lang="zh-TW" altLang="en-US" smtClean="0">
                <a:solidFill>
                  <a:srgbClr val="000000"/>
                </a:solidFill>
                <a:latin typeface="BiauKai" pitchFamily="-84" charset="-120"/>
                <a:ea typeface="BiauKai" pitchFamily="-84" charset="-120"/>
              </a:rPr>
              <a:t>患上糖尿病的受訪者都不知道糖尿病的治療方案</a:t>
            </a:r>
            <a:r>
              <a:rPr lang="zh-TW" altLang="zh-TW" smtClean="0">
                <a:solidFill>
                  <a:srgbClr val="000000"/>
                </a:solidFill>
                <a:latin typeface="BiauKai" pitchFamily="-84" charset="-120"/>
                <a:ea typeface="BiauKai" pitchFamily="-84" charset="-120"/>
              </a:rPr>
              <a:t> </a:t>
            </a:r>
          </a:p>
          <a:p>
            <a:endParaRPr lang="zh-TW" altLang="zh-TW" smtClean="0">
              <a:solidFill>
                <a:srgbClr val="000000"/>
              </a:solidFill>
              <a:latin typeface="BiauKai" pitchFamily="-84" charset="-120"/>
              <a:ea typeface="BiauKai" pitchFamily="-84" charset="-120"/>
            </a:endParaRPr>
          </a:p>
          <a:p>
            <a:endParaRPr lang="en-US" altLang="zh-TW" smtClean="0">
              <a:solidFill>
                <a:srgbClr val="000000"/>
              </a:solidFill>
              <a:latin typeface="BiauKai" pitchFamily="-84" charset="-120"/>
              <a:ea typeface="BiauKai" pitchFamily="-84" charset="-120"/>
            </a:endParaRPr>
          </a:p>
          <a:p>
            <a:endParaRPr lang="zh-TW" altLang="en-US" smtClean="0">
              <a:solidFill>
                <a:srgbClr val="000000"/>
              </a:solidFill>
              <a:latin typeface="BiauKai" pitchFamily="-84" charset="-120"/>
              <a:ea typeface="BiauKai" pitchFamily="-84" charset="-120"/>
            </a:endParaRPr>
          </a:p>
          <a:p>
            <a:endParaRPr kumimoji="0" lang="en-US" altLang="zh-TW" smtClean="0">
              <a:solidFill>
                <a:srgbClr val="000000"/>
              </a:solidFill>
              <a:latin typeface="BiauKai" pitchFamily="-84" charset="-120"/>
              <a:ea typeface="BiauKai" pitchFamily="-84" charset="-120"/>
            </a:endParaRPr>
          </a:p>
          <a:p>
            <a:endParaRPr lang="zh-TW" altLang="en-US" smtClean="0">
              <a:solidFill>
                <a:srgbClr val="000000"/>
              </a:solidFill>
              <a:latin typeface="BiauKai" pitchFamily="-84" charset="-120"/>
              <a:ea typeface="BiauKai" pitchFamily="-84" charset="-120"/>
            </a:endParaRPr>
          </a:p>
        </p:txBody>
      </p:sp>
      <p:pic>
        <p:nvPicPr>
          <p:cNvPr id="35843" name="Picture 4"/>
          <p:cNvPicPr>
            <a:picLocks noChangeAspect="1" noChangeArrowheads="1"/>
          </p:cNvPicPr>
          <p:nvPr/>
        </p:nvPicPr>
        <p:blipFill>
          <a:blip r:embed="rId3" cstate="print"/>
          <a:srcRect/>
          <a:stretch>
            <a:fillRect/>
          </a:stretch>
        </p:blipFill>
        <p:spPr bwMode="auto">
          <a:xfrm>
            <a:off x="7664450" y="0"/>
            <a:ext cx="1479550" cy="101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Object 1029"/>
          <p:cNvGraphicFramePr>
            <a:graphicFrameLocks noChangeAspect="1"/>
          </p:cNvGraphicFramePr>
          <p:nvPr/>
        </p:nvGraphicFramePr>
        <p:xfrm>
          <a:off x="457200" y="762000"/>
          <a:ext cx="1963738" cy="2971800"/>
        </p:xfrm>
        <a:graphic>
          <a:graphicData uri="http://schemas.openxmlformats.org/presentationml/2006/ole">
            <p:oleObj spid="_x0000_s37889" name="點陣圖影像" r:id="rId3" imgW="704948" imgH="1066667" progId="Paint.Picture">
              <p:embed/>
            </p:oleObj>
          </a:graphicData>
        </a:graphic>
      </p:graphicFrame>
      <p:graphicFrame>
        <p:nvGraphicFramePr>
          <p:cNvPr id="37890" name="Object 1030"/>
          <p:cNvGraphicFramePr>
            <a:graphicFrameLocks noChangeAspect="1"/>
          </p:cNvGraphicFramePr>
          <p:nvPr/>
        </p:nvGraphicFramePr>
        <p:xfrm>
          <a:off x="6858000" y="3505200"/>
          <a:ext cx="2017713" cy="3124200"/>
        </p:xfrm>
        <a:graphic>
          <a:graphicData uri="http://schemas.openxmlformats.org/presentationml/2006/ole">
            <p:oleObj spid="_x0000_s37890" name="點陣圖影像" r:id="rId4" imgW="800212" imgH="1238423" progId="Paint.Picture">
              <p:embed/>
            </p:oleObj>
          </a:graphicData>
        </a:graphic>
      </p:graphicFrame>
      <p:sp>
        <p:nvSpPr>
          <p:cNvPr id="37891" name="AutoShape 1031"/>
          <p:cNvSpPr>
            <a:spLocks noChangeArrowheads="1"/>
          </p:cNvSpPr>
          <p:nvPr/>
        </p:nvSpPr>
        <p:spPr bwMode="auto">
          <a:xfrm>
            <a:off x="3429000" y="838200"/>
            <a:ext cx="5486400" cy="2209800"/>
          </a:xfrm>
          <a:prstGeom prst="wedgeRoundRectCallout">
            <a:avLst>
              <a:gd name="adj1" fmla="val -67796"/>
              <a:gd name="adj2" fmla="val 9338"/>
              <a:gd name="adj3" fmla="val 16667"/>
            </a:avLst>
          </a:prstGeom>
          <a:noFill/>
          <a:ln w="28575">
            <a:solidFill>
              <a:srgbClr val="0000FF"/>
            </a:solidFill>
            <a:miter lim="800000"/>
            <a:headEnd/>
            <a:tailEnd/>
          </a:ln>
        </p:spPr>
        <p:txBody>
          <a:bodyPr wrap="none" anchor="ctr"/>
          <a:lstStyle/>
          <a:p>
            <a:pPr algn="ctr"/>
            <a:r>
              <a:rPr lang="zh-TW" altLang="en-US" sz="4000">
                <a:solidFill>
                  <a:srgbClr val="000000"/>
                </a:solidFill>
                <a:latin typeface="DFKai-SB" pitchFamily="65" charset="-120"/>
                <a:ea typeface="DFKai-SB" pitchFamily="65" charset="-120"/>
              </a:rPr>
              <a:t>我不愛吃糖，  </a:t>
            </a:r>
          </a:p>
          <a:p>
            <a:pPr algn="ctr"/>
            <a:r>
              <a:rPr lang="zh-TW" altLang="en-US" sz="4000">
                <a:solidFill>
                  <a:srgbClr val="000000"/>
                </a:solidFill>
                <a:latin typeface="DFKai-SB" pitchFamily="65" charset="-120"/>
                <a:ea typeface="DFKai-SB" pitchFamily="65" charset="-120"/>
              </a:rPr>
              <a:t>也不喜歡甜食，</a:t>
            </a:r>
          </a:p>
          <a:p>
            <a:pPr algn="ctr"/>
            <a:r>
              <a:rPr lang="zh-TW" altLang="en-US" sz="4000">
                <a:solidFill>
                  <a:srgbClr val="000000"/>
                </a:solidFill>
                <a:latin typeface="DFKai-SB" pitchFamily="65" charset="-120"/>
                <a:ea typeface="DFKai-SB" pitchFamily="65" charset="-120"/>
              </a:rPr>
              <a:t>為什麼會得糖尿病呢 ?</a:t>
            </a:r>
          </a:p>
        </p:txBody>
      </p:sp>
      <p:sp>
        <p:nvSpPr>
          <p:cNvPr id="4101" name="AutoShape 1035"/>
          <p:cNvSpPr>
            <a:spLocks noChangeArrowheads="1"/>
          </p:cNvSpPr>
          <p:nvPr/>
        </p:nvSpPr>
        <p:spPr bwMode="auto">
          <a:xfrm>
            <a:off x="457200" y="4114800"/>
            <a:ext cx="4800600" cy="2286000"/>
          </a:xfrm>
          <a:prstGeom prst="wedgeRectCallout">
            <a:avLst>
              <a:gd name="adj1" fmla="val 94542"/>
              <a:gd name="adj2" fmla="val -44514"/>
            </a:avLst>
          </a:prstGeom>
          <a:noFill/>
          <a:ln w="9525">
            <a:solidFill>
              <a:srgbClr val="000000"/>
            </a:solidFill>
            <a:miter lim="800000"/>
            <a:headEnd/>
            <a:tailEnd/>
          </a:ln>
          <a:scene3d>
            <a:camera prst="legacyObliqueTopRight"/>
            <a:lightRig rig="legacyFlat3" dir="b"/>
          </a:scene3d>
          <a:sp3d extrusionH="125400" prstMaterial="legacyMatte">
            <a:bevelT w="13500" h="13500" prst="angle"/>
            <a:bevelB w="13500" h="13500" prst="angle"/>
            <a:extrusionClr>
              <a:srgbClr val="9D9DFF"/>
            </a:extrusionClr>
          </a:sp3d>
        </p:spPr>
        <p:txBody>
          <a:bodyPr wrap="none" anchor="ctr">
            <a:flatTx/>
          </a:bodyPr>
          <a:lstStyle/>
          <a:p>
            <a:pPr algn="ctr"/>
            <a:r>
              <a:rPr lang="zh-TW" altLang="en-US" sz="3600" b="1">
                <a:solidFill>
                  <a:srgbClr val="000000"/>
                </a:solidFill>
                <a:latin typeface="DFKai-SB" pitchFamily="65" charset="-120"/>
                <a:ea typeface="DFKai-SB" pitchFamily="65" charset="-120"/>
              </a:rPr>
              <a:t>糖尿病跟有沒有</a:t>
            </a:r>
          </a:p>
          <a:p>
            <a:pPr algn="ctr"/>
            <a:r>
              <a:rPr lang="zh-TW" altLang="en-US" sz="3600" b="1">
                <a:solidFill>
                  <a:srgbClr val="000000"/>
                </a:solidFill>
                <a:latin typeface="DFKai-SB" pitchFamily="65" charset="-120"/>
                <a:ea typeface="DFKai-SB" pitchFamily="65" charset="-120"/>
              </a:rPr>
              <a:t>吃甜食不是絕對的</a:t>
            </a:r>
          </a:p>
          <a:p>
            <a:pPr algn="ctr"/>
            <a:r>
              <a:rPr lang="zh-TW" altLang="en-US" sz="3600" b="1">
                <a:solidFill>
                  <a:srgbClr val="000000"/>
                </a:solidFill>
                <a:latin typeface="DFKai-SB" pitchFamily="65" charset="-120"/>
                <a:ea typeface="DFKai-SB" pitchFamily="65" charset="-120"/>
              </a:rPr>
              <a:t>關係唷 !!</a:t>
            </a:r>
          </a:p>
          <a:p>
            <a:pPr algn="ctr"/>
            <a:endParaRPr lang="zh-TW" altLang="en-US" sz="3600">
              <a:latin typeface="DFKai-SB" pitchFamily="65" charset="-120"/>
              <a:ea typeface="DFKai-SB"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linds(horizontal)">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標題 5"/>
          <p:cNvSpPr>
            <a:spLocks noGrp="1"/>
          </p:cNvSpPr>
          <p:nvPr>
            <p:ph type="title"/>
          </p:nvPr>
        </p:nvSpPr>
        <p:spPr>
          <a:xfrm>
            <a:off x="900113" y="476250"/>
            <a:ext cx="7772400" cy="1143000"/>
          </a:xfrm>
        </p:spPr>
        <p:txBody>
          <a:bodyPr/>
          <a:lstStyle/>
          <a:p>
            <a:pPr algn="ctr"/>
            <a:r>
              <a:rPr lang="zh-TW" altLang="en-US" b="1" smtClean="0">
                <a:solidFill>
                  <a:srgbClr val="0000F0"/>
                </a:solidFill>
                <a:latin typeface="BiauKai" pitchFamily="-84" charset="-120"/>
                <a:ea typeface="BiauKai" pitchFamily="-84" charset="-120"/>
              </a:rPr>
              <a:t>吃糖與糖尿病的關係</a:t>
            </a:r>
            <a:r>
              <a:rPr lang="en-US" altLang="zh-TW" b="1" smtClean="0">
                <a:solidFill>
                  <a:srgbClr val="0000F0"/>
                </a:solidFill>
                <a:latin typeface="BiauKai" pitchFamily="-84" charset="-120"/>
                <a:ea typeface="BiauKai" pitchFamily="-84" charset="-120"/>
              </a:rPr>
              <a:t> </a:t>
            </a:r>
            <a:endParaRPr lang="zh-TW" altLang="en-US" b="1" smtClean="0">
              <a:solidFill>
                <a:srgbClr val="0000F0"/>
              </a:solidFill>
              <a:latin typeface="BiauKai" pitchFamily="-84" charset="-120"/>
              <a:ea typeface="BiauKai" pitchFamily="-84" charset="-120"/>
            </a:endParaRPr>
          </a:p>
        </p:txBody>
      </p:sp>
      <p:sp>
        <p:nvSpPr>
          <p:cNvPr id="7" name="內容版面配置區 6"/>
          <p:cNvSpPr>
            <a:spLocks noGrp="1"/>
          </p:cNvSpPr>
          <p:nvPr>
            <p:ph idx="1"/>
          </p:nvPr>
        </p:nvSpPr>
        <p:spPr>
          <a:xfrm>
            <a:off x="5148263" y="1844675"/>
            <a:ext cx="3384550" cy="4114800"/>
          </a:xfrm>
        </p:spPr>
        <p:txBody>
          <a:bodyPr/>
          <a:lstStyle/>
          <a:p>
            <a:r>
              <a:rPr lang="zh-TW" altLang="en-US" sz="3600" smtClean="0">
                <a:solidFill>
                  <a:srgbClr val="000000"/>
                </a:solidFill>
                <a:latin typeface="BiauKai" pitchFamily="-84" charset="-120"/>
                <a:ea typeface="BiauKai" pitchFamily="-84" charset="-120"/>
              </a:rPr>
              <a:t>糖漲價可以減少糖尿病的發生嗎</a:t>
            </a:r>
            <a:r>
              <a:rPr lang="en-US" altLang="zh-TW" sz="3600" smtClean="0">
                <a:solidFill>
                  <a:srgbClr val="000000"/>
                </a:solidFill>
                <a:latin typeface="BiauKai" pitchFamily="-84" charset="-120"/>
                <a:ea typeface="BiauKai" pitchFamily="-84" charset="-120"/>
              </a:rPr>
              <a:t> ?</a:t>
            </a:r>
          </a:p>
          <a:p>
            <a:endParaRPr lang="en-US" altLang="zh-TW" sz="3600" smtClean="0">
              <a:solidFill>
                <a:srgbClr val="000000"/>
              </a:solidFill>
              <a:latin typeface="BiauKai" pitchFamily="-84" charset="-120"/>
              <a:ea typeface="BiauKai" pitchFamily="-84" charset="-120"/>
            </a:endParaRPr>
          </a:p>
          <a:p>
            <a:r>
              <a:rPr lang="zh-TW" altLang="en-US" sz="3600" smtClean="0">
                <a:solidFill>
                  <a:srgbClr val="000000"/>
                </a:solidFill>
                <a:latin typeface="BiauKai" pitchFamily="-84" charset="-120"/>
                <a:ea typeface="BiauKai" pitchFamily="-84" charset="-120"/>
              </a:rPr>
              <a:t>糖漲價有助於改善血糖的控制嗎</a:t>
            </a:r>
            <a:r>
              <a:rPr lang="en-US" altLang="zh-TW" sz="3600" smtClean="0">
                <a:solidFill>
                  <a:srgbClr val="000000"/>
                </a:solidFill>
                <a:latin typeface="BiauKai" pitchFamily="-84" charset="-120"/>
                <a:ea typeface="BiauKai" pitchFamily="-84" charset="-120"/>
              </a:rPr>
              <a:t> ?</a:t>
            </a:r>
          </a:p>
          <a:p>
            <a:endParaRPr lang="zh-TW" altLang="en-US" sz="3600" smtClean="0">
              <a:solidFill>
                <a:srgbClr val="000000"/>
              </a:solidFill>
              <a:latin typeface="BiauKai" pitchFamily="-84" charset="-120"/>
              <a:ea typeface="BiauKai" pitchFamily="-84" charset="-120"/>
            </a:endParaRPr>
          </a:p>
          <a:p>
            <a:endParaRPr lang="zh-TW" altLang="en-US" sz="3600" smtClean="0">
              <a:solidFill>
                <a:srgbClr val="000000"/>
              </a:solidFill>
              <a:latin typeface="BiauKai" pitchFamily="-84" charset="-120"/>
              <a:ea typeface="BiauKai" pitchFamily="-84" charset="-120"/>
            </a:endParaRPr>
          </a:p>
        </p:txBody>
      </p:sp>
      <p:pic>
        <p:nvPicPr>
          <p:cNvPr id="38915" name="圖片 9" descr="D:\win7\Desktop\Gula malaysia.jpg"/>
          <p:cNvPicPr>
            <a:picLocks noChangeAspect="1" noChangeArrowheads="1"/>
          </p:cNvPicPr>
          <p:nvPr/>
        </p:nvPicPr>
        <p:blipFill>
          <a:blip r:embed="rId2" cstate="print"/>
          <a:srcRect/>
          <a:stretch>
            <a:fillRect/>
          </a:stretch>
        </p:blipFill>
        <p:spPr bwMode="auto">
          <a:xfrm>
            <a:off x="468313" y="1700213"/>
            <a:ext cx="4371975" cy="4410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0" y="304800"/>
            <a:ext cx="7564438" cy="1143000"/>
          </a:xfrm>
          <a:prstGeom prst="rect">
            <a:avLst/>
          </a:prstGeom>
          <a:noFill/>
          <a:ln w="12700" cap="sq">
            <a:noFill/>
            <a:miter lim="800000"/>
            <a:headEnd type="none" w="sm" len="sm"/>
            <a:tailEnd type="none" w="sm" len="sm"/>
          </a:ln>
          <a:effectLst/>
        </p:spPr>
        <p:txBody>
          <a:bodyPr lIns="92075" tIns="46038" rIns="92075" bIns="46038" anchor="ctr"/>
          <a:lstStyle/>
          <a:p>
            <a:pPr algn="ctr"/>
            <a:r>
              <a:rPr lang="zh-TW" altLang="en-US" sz="4400" b="1">
                <a:solidFill>
                  <a:srgbClr val="0000F0"/>
                </a:solidFill>
                <a:effectLst>
                  <a:outerShdw blurRad="38100" dist="38100" dir="2700000" algn="tl">
                    <a:srgbClr val="C0C0C0"/>
                  </a:outerShdw>
                </a:effectLst>
                <a:latin typeface="DFKai-SB" pitchFamily="65" charset="-120"/>
                <a:ea typeface="DFKai-SB" pitchFamily="65" charset="-120"/>
              </a:rPr>
              <a:t>哪些人較容易得糖尿病</a:t>
            </a:r>
            <a:r>
              <a:rPr lang="zh-TW" altLang="en-US" sz="4400" b="1">
                <a:solidFill>
                  <a:srgbClr val="0000F0"/>
                </a:solidFill>
                <a:effectLst>
                  <a:outerShdw blurRad="38100" dist="38100" dir="2700000" algn="tl">
                    <a:srgbClr val="C0C0C0"/>
                  </a:outerShdw>
                </a:effectLst>
                <a:latin typeface="DFKai-SB" pitchFamily="65" charset="-120"/>
                <a:ea typeface="DFKai-SB" pitchFamily="65" charset="-120"/>
                <a:sym typeface="Webdings" pitchFamily="18" charset="2"/>
              </a:rPr>
              <a:t>?</a:t>
            </a:r>
          </a:p>
        </p:txBody>
      </p:sp>
      <p:grpSp>
        <p:nvGrpSpPr>
          <p:cNvPr id="2" name="Group 3"/>
          <p:cNvGrpSpPr>
            <a:grpSpLocks/>
          </p:cNvGrpSpPr>
          <p:nvPr/>
        </p:nvGrpSpPr>
        <p:grpSpPr bwMode="auto">
          <a:xfrm>
            <a:off x="609600" y="1143000"/>
            <a:ext cx="2657475" cy="2320925"/>
            <a:chOff x="864" y="912"/>
            <a:chExt cx="1674" cy="1462"/>
          </a:xfrm>
        </p:grpSpPr>
        <p:graphicFrame>
          <p:nvGraphicFramePr>
            <p:cNvPr id="39951" name="Object 4"/>
            <p:cNvGraphicFramePr>
              <a:graphicFrameLocks noChangeAspect="1"/>
            </p:cNvGraphicFramePr>
            <p:nvPr/>
          </p:nvGraphicFramePr>
          <p:xfrm>
            <a:off x="864" y="912"/>
            <a:ext cx="1674" cy="1209"/>
          </p:xfrm>
          <a:graphic>
            <a:graphicData uri="http://schemas.openxmlformats.org/presentationml/2006/ole">
              <p:oleObj spid="_x0000_s39951" name="點陣圖影像" r:id="rId3" imgW="3452159" imgH="2491956" progId="Paint.Picture">
                <p:embed/>
              </p:oleObj>
            </a:graphicData>
          </a:graphic>
        </p:graphicFrame>
        <p:sp>
          <p:nvSpPr>
            <p:cNvPr id="39952" name="Text Box 5"/>
            <p:cNvSpPr txBox="1">
              <a:spLocks noChangeArrowheads="1"/>
            </p:cNvSpPr>
            <p:nvPr/>
          </p:nvSpPr>
          <p:spPr bwMode="auto">
            <a:xfrm>
              <a:off x="1104" y="2047"/>
              <a:ext cx="1012" cy="327"/>
            </a:xfrm>
            <a:prstGeom prst="rect">
              <a:avLst/>
            </a:prstGeom>
            <a:noFill/>
            <a:ln w="12700" cap="sq">
              <a:noFill/>
              <a:miter lim="800000"/>
              <a:headEnd type="none" w="sm" len="sm"/>
              <a:tailEnd type="none" w="sm" len="sm"/>
            </a:ln>
          </p:spPr>
          <p:txBody>
            <a:bodyPr wrap="none">
              <a:spAutoFit/>
            </a:bodyPr>
            <a:lstStyle/>
            <a:p>
              <a:r>
                <a:rPr lang="zh-TW" altLang="en-US" sz="2800" b="1">
                  <a:ea typeface="DFKai-SB" pitchFamily="65" charset="-120"/>
                </a:rPr>
                <a:t>家族遺傳</a:t>
              </a:r>
            </a:p>
          </p:txBody>
        </p:sp>
      </p:grpSp>
      <p:grpSp>
        <p:nvGrpSpPr>
          <p:cNvPr id="3" name="Group 6"/>
          <p:cNvGrpSpPr>
            <a:grpSpLocks/>
          </p:cNvGrpSpPr>
          <p:nvPr/>
        </p:nvGrpSpPr>
        <p:grpSpPr bwMode="auto">
          <a:xfrm>
            <a:off x="4038600" y="1600200"/>
            <a:ext cx="1458913" cy="3113088"/>
            <a:chOff x="2976" y="672"/>
            <a:chExt cx="919" cy="1961"/>
          </a:xfrm>
        </p:grpSpPr>
        <p:graphicFrame>
          <p:nvGraphicFramePr>
            <p:cNvPr id="39949" name="Object 7"/>
            <p:cNvGraphicFramePr>
              <a:graphicFrameLocks noChangeAspect="1"/>
            </p:cNvGraphicFramePr>
            <p:nvPr/>
          </p:nvGraphicFramePr>
          <p:xfrm>
            <a:off x="3024" y="672"/>
            <a:ext cx="871" cy="1728"/>
          </p:xfrm>
          <a:graphic>
            <a:graphicData uri="http://schemas.openxmlformats.org/presentationml/2006/ole">
              <p:oleObj spid="_x0000_s39949" name="點陣圖影像" r:id="rId4" imgW="1371719" imgH="2720576" progId="Paint.Picture">
                <p:embed/>
              </p:oleObj>
            </a:graphicData>
          </a:graphic>
        </p:graphicFrame>
        <p:sp>
          <p:nvSpPr>
            <p:cNvPr id="39950" name="Text Box 8"/>
            <p:cNvSpPr txBox="1">
              <a:spLocks noChangeArrowheads="1"/>
            </p:cNvSpPr>
            <p:nvPr/>
          </p:nvSpPr>
          <p:spPr bwMode="auto">
            <a:xfrm>
              <a:off x="2976" y="2306"/>
              <a:ext cx="788" cy="327"/>
            </a:xfrm>
            <a:prstGeom prst="rect">
              <a:avLst/>
            </a:prstGeom>
            <a:noFill/>
            <a:ln w="12700" cap="sq">
              <a:noFill/>
              <a:miter lim="800000"/>
              <a:headEnd type="none" w="sm" len="sm"/>
              <a:tailEnd type="none" w="sm" len="sm"/>
            </a:ln>
          </p:spPr>
          <p:txBody>
            <a:bodyPr wrap="none">
              <a:spAutoFit/>
            </a:bodyPr>
            <a:lstStyle/>
            <a:p>
              <a:r>
                <a:rPr lang="zh-TW" altLang="en-US" sz="2800" b="1">
                  <a:ea typeface="DFKai-SB" pitchFamily="65" charset="-120"/>
                </a:rPr>
                <a:t>老年人</a:t>
              </a:r>
            </a:p>
          </p:txBody>
        </p:sp>
      </p:grpSp>
      <p:grpSp>
        <p:nvGrpSpPr>
          <p:cNvPr id="4" name="Group 9"/>
          <p:cNvGrpSpPr>
            <a:grpSpLocks/>
          </p:cNvGrpSpPr>
          <p:nvPr/>
        </p:nvGrpSpPr>
        <p:grpSpPr bwMode="auto">
          <a:xfrm>
            <a:off x="6400800" y="914400"/>
            <a:ext cx="1585913" cy="2884488"/>
            <a:chOff x="4560" y="864"/>
            <a:chExt cx="999" cy="1817"/>
          </a:xfrm>
        </p:grpSpPr>
        <p:graphicFrame>
          <p:nvGraphicFramePr>
            <p:cNvPr id="39947" name="Object 10"/>
            <p:cNvGraphicFramePr>
              <a:graphicFrameLocks noChangeAspect="1"/>
            </p:cNvGraphicFramePr>
            <p:nvPr/>
          </p:nvGraphicFramePr>
          <p:xfrm>
            <a:off x="4560" y="864"/>
            <a:ext cx="999" cy="1584"/>
          </p:xfrm>
          <a:graphic>
            <a:graphicData uri="http://schemas.openxmlformats.org/presentationml/2006/ole">
              <p:oleObj spid="_x0000_s39947" name="點陣圖影像" r:id="rId5" imgW="1615238" imgH="2560542" progId="Paint.Picture">
                <p:embed/>
              </p:oleObj>
            </a:graphicData>
          </a:graphic>
        </p:graphicFrame>
        <p:sp>
          <p:nvSpPr>
            <p:cNvPr id="39948" name="Text Box 11"/>
            <p:cNvSpPr txBox="1">
              <a:spLocks noChangeArrowheads="1"/>
            </p:cNvSpPr>
            <p:nvPr/>
          </p:nvSpPr>
          <p:spPr bwMode="auto">
            <a:xfrm>
              <a:off x="4656" y="2354"/>
              <a:ext cx="788" cy="327"/>
            </a:xfrm>
            <a:prstGeom prst="rect">
              <a:avLst/>
            </a:prstGeom>
            <a:noFill/>
            <a:ln w="12700" cap="sq">
              <a:noFill/>
              <a:miter lim="800000"/>
              <a:headEnd type="none" w="sm" len="sm"/>
              <a:tailEnd type="none" w="sm" len="sm"/>
            </a:ln>
          </p:spPr>
          <p:txBody>
            <a:bodyPr wrap="none">
              <a:spAutoFit/>
            </a:bodyPr>
            <a:lstStyle/>
            <a:p>
              <a:r>
                <a:rPr lang="zh-TW" altLang="en-US" sz="2800" b="1">
                  <a:ea typeface="DFKai-SB" pitchFamily="65" charset="-120"/>
                </a:rPr>
                <a:t>肥胖者</a:t>
              </a:r>
            </a:p>
          </p:txBody>
        </p:sp>
      </p:grpSp>
      <p:grpSp>
        <p:nvGrpSpPr>
          <p:cNvPr id="5" name="Group 12"/>
          <p:cNvGrpSpPr>
            <a:grpSpLocks/>
          </p:cNvGrpSpPr>
          <p:nvPr/>
        </p:nvGrpSpPr>
        <p:grpSpPr bwMode="auto">
          <a:xfrm>
            <a:off x="990600" y="3886200"/>
            <a:ext cx="2239963" cy="2320925"/>
            <a:chOff x="1200" y="2592"/>
            <a:chExt cx="1411" cy="1462"/>
          </a:xfrm>
        </p:grpSpPr>
        <p:graphicFrame>
          <p:nvGraphicFramePr>
            <p:cNvPr id="39945" name="Object 13"/>
            <p:cNvGraphicFramePr>
              <a:graphicFrameLocks noChangeAspect="1"/>
            </p:cNvGraphicFramePr>
            <p:nvPr/>
          </p:nvGraphicFramePr>
          <p:xfrm>
            <a:off x="1200" y="2592"/>
            <a:ext cx="1411" cy="1210"/>
          </p:xfrm>
          <a:graphic>
            <a:graphicData uri="http://schemas.openxmlformats.org/presentationml/2006/ole">
              <p:oleObj spid="_x0000_s39945" name="點陣圖影像" r:id="rId6" imgW="2240474" imgH="1920406" progId="Paint.Picture">
                <p:embed/>
              </p:oleObj>
            </a:graphicData>
          </a:graphic>
        </p:graphicFrame>
        <p:sp>
          <p:nvSpPr>
            <p:cNvPr id="39946" name="Text Box 14"/>
            <p:cNvSpPr txBox="1">
              <a:spLocks noChangeArrowheads="1"/>
            </p:cNvSpPr>
            <p:nvPr/>
          </p:nvSpPr>
          <p:spPr bwMode="auto">
            <a:xfrm>
              <a:off x="1488" y="3727"/>
              <a:ext cx="1012" cy="327"/>
            </a:xfrm>
            <a:prstGeom prst="rect">
              <a:avLst/>
            </a:prstGeom>
            <a:noFill/>
            <a:ln w="12700" cap="sq">
              <a:noFill/>
              <a:miter lim="800000"/>
              <a:headEnd type="none" w="sm" len="sm"/>
              <a:tailEnd type="none" w="sm" len="sm"/>
            </a:ln>
          </p:spPr>
          <p:txBody>
            <a:bodyPr wrap="none">
              <a:spAutoFit/>
            </a:bodyPr>
            <a:lstStyle/>
            <a:p>
              <a:r>
                <a:rPr lang="zh-TW" altLang="en-US" sz="2800" b="1">
                  <a:ea typeface="DFKai-SB" pitchFamily="65" charset="-120"/>
                </a:rPr>
                <a:t>暴飲暴食</a:t>
              </a:r>
            </a:p>
          </p:txBody>
        </p:sp>
      </p:grpSp>
      <p:grpSp>
        <p:nvGrpSpPr>
          <p:cNvPr id="6" name="Group 15"/>
          <p:cNvGrpSpPr>
            <a:grpSpLocks/>
          </p:cNvGrpSpPr>
          <p:nvPr/>
        </p:nvGrpSpPr>
        <p:grpSpPr bwMode="auto">
          <a:xfrm>
            <a:off x="5943600" y="4156075"/>
            <a:ext cx="2071688" cy="2701925"/>
            <a:chOff x="3456" y="2448"/>
            <a:chExt cx="1305" cy="1702"/>
          </a:xfrm>
        </p:grpSpPr>
        <p:graphicFrame>
          <p:nvGraphicFramePr>
            <p:cNvPr id="39943" name="Object 16"/>
            <p:cNvGraphicFramePr>
              <a:graphicFrameLocks noChangeAspect="1"/>
            </p:cNvGraphicFramePr>
            <p:nvPr/>
          </p:nvGraphicFramePr>
          <p:xfrm>
            <a:off x="3504" y="2448"/>
            <a:ext cx="1257" cy="1488"/>
          </p:xfrm>
          <a:graphic>
            <a:graphicData uri="http://schemas.openxmlformats.org/presentationml/2006/ole">
              <p:oleObj spid="_x0000_s39943" name="點陣圖影像" r:id="rId7" imgW="2163810" imgH="2560542" progId="Paint.Picture">
                <p:embed/>
              </p:oleObj>
            </a:graphicData>
          </a:graphic>
        </p:graphicFrame>
        <p:sp>
          <p:nvSpPr>
            <p:cNvPr id="39944" name="Text Box 17"/>
            <p:cNvSpPr txBox="1">
              <a:spLocks noChangeArrowheads="1"/>
            </p:cNvSpPr>
            <p:nvPr/>
          </p:nvSpPr>
          <p:spPr bwMode="auto">
            <a:xfrm>
              <a:off x="3456" y="3823"/>
              <a:ext cx="1012" cy="327"/>
            </a:xfrm>
            <a:prstGeom prst="rect">
              <a:avLst/>
            </a:prstGeom>
            <a:noFill/>
            <a:ln w="12700" cap="sq">
              <a:noFill/>
              <a:miter lim="800000"/>
              <a:headEnd type="none" w="sm" len="sm"/>
              <a:tailEnd type="none" w="sm" len="sm"/>
            </a:ln>
          </p:spPr>
          <p:txBody>
            <a:bodyPr wrap="none">
              <a:spAutoFit/>
            </a:bodyPr>
            <a:lstStyle/>
            <a:p>
              <a:r>
                <a:rPr lang="zh-TW" altLang="en-US" sz="2800" b="1">
                  <a:ea typeface="DFKai-SB" pitchFamily="65" charset="-120"/>
                </a:rPr>
                <a:t>缺乏運動</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dissolve">
                                      <p:cBhvr>
                                        <p:cTn id="7" dur="500"/>
                                        <p:tgtEl>
                                          <p:spTgt spid="96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idx="4294967295"/>
          </p:nvPr>
        </p:nvSpPr>
        <p:spPr>
          <a:xfrm>
            <a:off x="900113" y="1052513"/>
            <a:ext cx="5795962" cy="4968875"/>
          </a:xfrm>
        </p:spPr>
        <p:txBody>
          <a:bodyPr anchor="ctr"/>
          <a:lstStyle/>
          <a:p>
            <a:pPr eaLnBrk="1" hangingPunct="1"/>
            <a:r>
              <a:rPr lang="zh-TW" altLang="en-US" sz="7700" b="1" smtClean="0">
                <a:solidFill>
                  <a:srgbClr val="000000"/>
                </a:solidFill>
                <a:latin typeface="DFKai-SB" pitchFamily="65" charset="-120"/>
                <a:ea typeface="DFKai-SB" pitchFamily="65" charset="-120"/>
              </a:rPr>
              <a:t>糖尿病</a:t>
            </a:r>
            <a:br>
              <a:rPr lang="zh-TW" altLang="en-US" sz="7700" b="1" smtClean="0">
                <a:solidFill>
                  <a:srgbClr val="000000"/>
                </a:solidFill>
                <a:latin typeface="DFKai-SB" pitchFamily="65" charset="-120"/>
                <a:ea typeface="DFKai-SB" pitchFamily="65" charset="-120"/>
              </a:rPr>
            </a:br>
            <a:r>
              <a:rPr lang="zh-TW" altLang="en-US" sz="7700" b="1" smtClean="0">
                <a:solidFill>
                  <a:srgbClr val="000000"/>
                </a:solidFill>
                <a:effectLst>
                  <a:outerShdw blurRad="38100" dist="38100" dir="2700000" algn="tl">
                    <a:srgbClr val="C0C0C0"/>
                  </a:outerShdw>
                </a:effectLst>
                <a:latin typeface="DFKai-SB" pitchFamily="65" charset="-120"/>
                <a:ea typeface="DFKai-SB" pitchFamily="65" charset="-120"/>
              </a:rPr>
              <a:t>絕對不是</a:t>
            </a:r>
            <a:br>
              <a:rPr lang="zh-TW" altLang="en-US" sz="7700" b="1" smtClean="0">
                <a:solidFill>
                  <a:srgbClr val="000000"/>
                </a:solidFill>
                <a:effectLst>
                  <a:outerShdw blurRad="38100" dist="38100" dir="2700000" algn="tl">
                    <a:srgbClr val="C0C0C0"/>
                  </a:outerShdw>
                </a:effectLst>
                <a:latin typeface="DFKai-SB" pitchFamily="65" charset="-120"/>
                <a:ea typeface="DFKai-SB" pitchFamily="65" charset="-120"/>
              </a:rPr>
            </a:br>
            <a:r>
              <a:rPr lang="zh-TW" altLang="en-US" sz="7700" b="1" smtClean="0">
                <a:solidFill>
                  <a:srgbClr val="000000"/>
                </a:solidFill>
                <a:latin typeface="DFKai-SB" pitchFamily="65" charset="-120"/>
                <a:ea typeface="DFKai-SB" pitchFamily="65" charset="-120"/>
              </a:rPr>
              <a:t>傳染病</a:t>
            </a:r>
            <a:r>
              <a:rPr lang="en-US" altLang="zh-TW" sz="7700" b="1" smtClean="0">
                <a:solidFill>
                  <a:srgbClr val="000000"/>
                </a:solidFill>
                <a:latin typeface="DFKai-SB" pitchFamily="65" charset="-120"/>
                <a:ea typeface="DFKai-SB" pitchFamily="65" charset="-120"/>
              </a:rPr>
              <a:t>!!</a:t>
            </a:r>
          </a:p>
        </p:txBody>
      </p:sp>
      <p:pic>
        <p:nvPicPr>
          <p:cNvPr id="40962" name="Picture 3" descr="Nurse"/>
          <p:cNvPicPr>
            <a:picLocks noChangeAspect="1" noChangeArrowheads="1"/>
          </p:cNvPicPr>
          <p:nvPr/>
        </p:nvPicPr>
        <p:blipFill>
          <a:blip r:embed="rId3" cstate="print"/>
          <a:srcRect/>
          <a:stretch>
            <a:fillRect/>
          </a:stretch>
        </p:blipFill>
        <p:spPr bwMode="auto">
          <a:xfrm>
            <a:off x="6084888" y="1484313"/>
            <a:ext cx="2595562" cy="4968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52400" y="228600"/>
            <a:ext cx="6919913" cy="533400"/>
          </a:xfrm>
        </p:spPr>
        <p:txBody>
          <a:bodyPr/>
          <a:lstStyle/>
          <a:p>
            <a:r>
              <a:rPr lang="en-US" altLang="zh-TW" sz="3200" b="1" smtClean="0"/>
              <a:t> </a:t>
            </a:r>
            <a:r>
              <a:rPr lang="zh-TW" altLang="en-US" sz="3200" b="1" smtClean="0"/>
              <a:t>美國網路調查</a:t>
            </a:r>
            <a:endParaRPr lang="en-US" altLang="zh-TW" sz="3200" b="1" smtClean="0"/>
          </a:p>
        </p:txBody>
      </p:sp>
      <p:sp>
        <p:nvSpPr>
          <p:cNvPr id="14339" name="Rectangle 3"/>
          <p:cNvSpPr>
            <a:spLocks noGrp="1" noChangeArrowheads="1"/>
          </p:cNvSpPr>
          <p:nvPr>
            <p:ph type="body" idx="1"/>
          </p:nvPr>
        </p:nvSpPr>
        <p:spPr>
          <a:xfrm>
            <a:off x="1371600" y="1905000"/>
            <a:ext cx="6553200" cy="4724400"/>
          </a:xfrm>
        </p:spPr>
        <p:txBody>
          <a:bodyPr/>
          <a:lstStyle/>
          <a:p>
            <a:r>
              <a:rPr lang="zh-TW" altLang="en-US" sz="2800" smtClean="0">
                <a:solidFill>
                  <a:srgbClr val="000000"/>
                </a:solidFill>
                <a:latin typeface="DFKai-SB" pitchFamily="65" charset="-120"/>
                <a:ea typeface="DFKai-SB" pitchFamily="65" charset="-120"/>
              </a:rPr>
              <a:t>飛機摔下來</a:t>
            </a:r>
            <a:r>
              <a:rPr lang="en-US" altLang="zh-TW" sz="2800" smtClean="0">
                <a:solidFill>
                  <a:srgbClr val="000000"/>
                </a:solidFill>
                <a:latin typeface="DFKai-SB" pitchFamily="65" charset="-120"/>
                <a:ea typeface="DFKai-SB" pitchFamily="65" charset="-120"/>
              </a:rPr>
              <a:t> </a:t>
            </a:r>
            <a:r>
              <a:rPr lang="en-US" altLang="zh-TW" sz="2800" smtClean="0">
                <a:solidFill>
                  <a:srgbClr val="000000"/>
                </a:solidFill>
              </a:rPr>
              <a:t>(16%) </a:t>
            </a:r>
          </a:p>
          <a:p>
            <a:r>
              <a:rPr lang="zh-TW" altLang="en-US" sz="2800" smtClean="0">
                <a:solidFill>
                  <a:srgbClr val="000000"/>
                </a:solidFill>
                <a:latin typeface="DFKai-SB" pitchFamily="65" charset="-120"/>
                <a:ea typeface="DFKai-SB" pitchFamily="65" charset="-120"/>
              </a:rPr>
              <a:t>被蛇咬</a:t>
            </a:r>
            <a:r>
              <a:rPr lang="en-US" altLang="zh-TW" sz="2800" smtClean="0">
                <a:solidFill>
                  <a:srgbClr val="000000"/>
                </a:solidFill>
              </a:rPr>
              <a:t> (13%) </a:t>
            </a:r>
          </a:p>
          <a:p>
            <a:r>
              <a:rPr lang="zh-TW" altLang="en-US" sz="2800" smtClean="0">
                <a:solidFill>
                  <a:srgbClr val="000000"/>
                </a:solidFill>
                <a:latin typeface="DFKai-SB" pitchFamily="65" charset="-120"/>
                <a:ea typeface="DFKai-SB" pitchFamily="65" charset="-120"/>
              </a:rPr>
              <a:t>被閃電打到</a:t>
            </a:r>
            <a:r>
              <a:rPr lang="en-US" altLang="zh-TW" sz="2800" smtClean="0">
                <a:solidFill>
                  <a:srgbClr val="000000"/>
                </a:solidFill>
                <a:latin typeface="DFKai-SB" pitchFamily="65" charset="-120"/>
                <a:ea typeface="DFKai-SB" pitchFamily="65" charset="-120"/>
              </a:rPr>
              <a:t> </a:t>
            </a:r>
            <a:r>
              <a:rPr lang="en-US" altLang="zh-TW" sz="2800" smtClean="0">
                <a:solidFill>
                  <a:srgbClr val="000000"/>
                </a:solidFill>
              </a:rPr>
              <a:t>(5%) </a:t>
            </a:r>
          </a:p>
          <a:p>
            <a:r>
              <a:rPr lang="zh-TW" altLang="en-US" sz="2800" smtClean="0">
                <a:solidFill>
                  <a:srgbClr val="000000"/>
                </a:solidFill>
                <a:latin typeface="DFKai-SB" pitchFamily="65" charset="-120"/>
                <a:ea typeface="DFKai-SB" pitchFamily="65" charset="-120"/>
              </a:rPr>
              <a:t>被大白鯊咬</a:t>
            </a:r>
            <a:r>
              <a:rPr lang="en-US" altLang="zh-TW" sz="2800" smtClean="0">
                <a:solidFill>
                  <a:srgbClr val="000000"/>
                </a:solidFill>
                <a:latin typeface="DFKai-SB" pitchFamily="65" charset="-120"/>
                <a:ea typeface="DFKai-SB" pitchFamily="65" charset="-120"/>
              </a:rPr>
              <a:t> </a:t>
            </a:r>
            <a:r>
              <a:rPr lang="en-US" altLang="zh-TW" sz="2800" smtClean="0">
                <a:solidFill>
                  <a:srgbClr val="000000"/>
                </a:solidFill>
              </a:rPr>
              <a:t>(4%)</a:t>
            </a:r>
          </a:p>
          <a:p>
            <a:r>
              <a:rPr lang="zh-TW" altLang="en-US" sz="2800" smtClean="0">
                <a:solidFill>
                  <a:srgbClr val="000000"/>
                </a:solidFill>
                <a:latin typeface="DFKai-SB" pitchFamily="65" charset="-120"/>
                <a:ea typeface="DFKai-SB" pitchFamily="65" charset="-120"/>
              </a:rPr>
              <a:t>生病</a:t>
            </a:r>
            <a:r>
              <a:rPr lang="en-US" altLang="zh-TW" sz="2800" smtClean="0">
                <a:solidFill>
                  <a:srgbClr val="000000"/>
                </a:solidFill>
              </a:rPr>
              <a:t> (5%)</a:t>
            </a:r>
          </a:p>
        </p:txBody>
      </p:sp>
      <p:pic>
        <p:nvPicPr>
          <p:cNvPr id="17411" name="Picture 5"/>
          <p:cNvPicPr>
            <a:picLocks noChangeAspect="1" noChangeArrowheads="1"/>
          </p:cNvPicPr>
          <p:nvPr/>
        </p:nvPicPr>
        <p:blipFill>
          <a:blip r:embed="rId2" cstate="print"/>
          <a:srcRect/>
          <a:stretch>
            <a:fillRect/>
          </a:stretch>
        </p:blipFill>
        <p:spPr bwMode="auto">
          <a:xfrm>
            <a:off x="6934200" y="152400"/>
            <a:ext cx="2066925" cy="792163"/>
          </a:xfrm>
          <a:prstGeom prst="rect">
            <a:avLst/>
          </a:prstGeom>
          <a:noFill/>
          <a:ln w="9525">
            <a:noFill/>
            <a:miter lim="800000"/>
            <a:headEnd/>
            <a:tailEnd/>
          </a:ln>
        </p:spPr>
      </p:pic>
      <p:sp>
        <p:nvSpPr>
          <p:cNvPr id="17412" name="Text Box 9"/>
          <p:cNvSpPr txBox="1">
            <a:spLocks noChangeArrowheads="1"/>
          </p:cNvSpPr>
          <p:nvPr/>
        </p:nvSpPr>
        <p:spPr bwMode="auto">
          <a:xfrm>
            <a:off x="552450" y="958850"/>
            <a:ext cx="7940675" cy="769938"/>
          </a:xfrm>
          <a:prstGeom prst="rect">
            <a:avLst/>
          </a:prstGeom>
          <a:noFill/>
          <a:ln w="9525">
            <a:noFill/>
            <a:miter lim="800000"/>
            <a:headEnd/>
            <a:tailEnd/>
          </a:ln>
        </p:spPr>
        <p:txBody>
          <a:bodyPr>
            <a:spAutoFit/>
          </a:bodyPr>
          <a:lstStyle/>
          <a:p>
            <a:pPr algn="ctr">
              <a:lnSpc>
                <a:spcPct val="90000"/>
              </a:lnSpc>
              <a:spcBef>
                <a:spcPct val="20000"/>
              </a:spcBef>
              <a:buClr>
                <a:schemeClr val="hlink"/>
              </a:buClr>
              <a:buSzPct val="75000"/>
              <a:buFont typeface="Wingdings" pitchFamily="2" charset="2"/>
              <a:buNone/>
            </a:pPr>
            <a:r>
              <a:rPr lang="zh-TW" altLang="en-US" sz="4800" b="1">
                <a:solidFill>
                  <a:srgbClr val="0000F0"/>
                </a:solidFill>
                <a:latin typeface="DFKai-SB" pitchFamily="65" charset="-120"/>
                <a:ea typeface="DFKai-SB" pitchFamily="65" charset="-120"/>
              </a:rPr>
              <a:t>看看美國人怕什麼 </a:t>
            </a:r>
            <a:r>
              <a:rPr lang="en-US" altLang="zh-TW" sz="4800" b="1">
                <a:solidFill>
                  <a:srgbClr val="0000F0"/>
                </a:solidFill>
                <a:latin typeface="DFKai-SB" pitchFamily="65" charset="-120"/>
                <a:ea typeface="DFKai-SB" pitchFamily="65" charset="-120"/>
              </a:rPr>
              <a:t>?</a:t>
            </a:r>
          </a:p>
        </p:txBody>
      </p:sp>
      <p:sp>
        <p:nvSpPr>
          <p:cNvPr id="14346" name="Text Box 10"/>
          <p:cNvSpPr txBox="1">
            <a:spLocks noChangeArrowheads="1"/>
          </p:cNvSpPr>
          <p:nvPr/>
        </p:nvSpPr>
        <p:spPr bwMode="auto">
          <a:xfrm>
            <a:off x="2057400" y="4498975"/>
            <a:ext cx="2598738" cy="1938338"/>
          </a:xfrm>
          <a:prstGeom prst="rect">
            <a:avLst/>
          </a:prstGeom>
          <a:noFill/>
          <a:ln w="9525">
            <a:noFill/>
            <a:miter lim="800000"/>
            <a:headEnd/>
            <a:tailEnd/>
          </a:ln>
        </p:spPr>
        <p:txBody>
          <a:bodyPr wrap="none">
            <a:spAutoFit/>
          </a:bodyPr>
          <a:lstStyle/>
          <a:p>
            <a:pPr lvl="1"/>
            <a:r>
              <a:rPr lang="zh-TW" altLang="en-US">
                <a:solidFill>
                  <a:srgbClr val="000000"/>
                </a:solidFill>
                <a:latin typeface="DFKai-SB" pitchFamily="65" charset="-120"/>
                <a:ea typeface="DFKai-SB" pitchFamily="65" charset="-120"/>
              </a:rPr>
              <a:t>癌症</a:t>
            </a:r>
            <a:r>
              <a:rPr lang="en-US" altLang="zh-TW">
                <a:solidFill>
                  <a:srgbClr val="000000"/>
                </a:solidFill>
                <a:latin typeface="Tahoma" pitchFamily="34" charset="0"/>
              </a:rPr>
              <a:t> (49%)</a:t>
            </a:r>
          </a:p>
          <a:p>
            <a:pPr lvl="1"/>
            <a:r>
              <a:rPr lang="zh-TW" altLang="en-US">
                <a:solidFill>
                  <a:srgbClr val="000000"/>
                </a:solidFill>
                <a:latin typeface="DFKai-SB" pitchFamily="65" charset="-120"/>
                <a:ea typeface="DFKai-SB" pitchFamily="65" charset="-120"/>
              </a:rPr>
              <a:t>心臟病</a:t>
            </a:r>
            <a:r>
              <a:rPr lang="en-US" altLang="zh-TW">
                <a:solidFill>
                  <a:srgbClr val="000000"/>
                </a:solidFill>
                <a:latin typeface="Tahoma" pitchFamily="34" charset="0"/>
              </a:rPr>
              <a:t> (12%)</a:t>
            </a:r>
          </a:p>
          <a:p>
            <a:pPr lvl="1"/>
            <a:r>
              <a:rPr lang="zh-TW" altLang="en-US">
                <a:solidFill>
                  <a:srgbClr val="000000"/>
                </a:solidFill>
                <a:latin typeface="DFKai-SB" pitchFamily="65" charset="-120"/>
                <a:ea typeface="DFKai-SB" pitchFamily="65" charset="-120"/>
              </a:rPr>
              <a:t>腦中風 </a:t>
            </a:r>
            <a:r>
              <a:rPr lang="en-US" altLang="zh-TW">
                <a:solidFill>
                  <a:srgbClr val="000000"/>
                </a:solidFill>
                <a:latin typeface="Tahoma" pitchFamily="34" charset="0"/>
              </a:rPr>
              <a:t>(11%)</a:t>
            </a:r>
          </a:p>
          <a:p>
            <a:pPr lvl="1"/>
            <a:r>
              <a:rPr lang="zh-TW" altLang="en-US">
                <a:solidFill>
                  <a:srgbClr val="FF0000"/>
                </a:solidFill>
                <a:latin typeface="DFKai-SB" pitchFamily="65" charset="-120"/>
                <a:ea typeface="DFKai-SB" pitchFamily="65" charset="-120"/>
              </a:rPr>
              <a:t>糖尿病</a:t>
            </a:r>
            <a:r>
              <a:rPr lang="en-US" altLang="zh-TW">
                <a:solidFill>
                  <a:srgbClr val="FF0000"/>
                </a:solidFill>
                <a:latin typeface="Tahoma" pitchFamily="34" charset="0"/>
              </a:rPr>
              <a:t> (3%)</a:t>
            </a:r>
          </a:p>
          <a:p>
            <a:endParaRPr lang="en-US" altLang="zh-TW">
              <a:solidFill>
                <a:srgbClr val="FFFF00"/>
              </a:solidFill>
              <a:latin typeface="Tahoma"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ox(in)">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ox(in)">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ox(in)">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box(in)">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box(in)">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46"/>
                                        </p:tgtEl>
                                        <p:attrNameLst>
                                          <p:attrName>style.visibility</p:attrName>
                                        </p:attrNameLst>
                                      </p:cBhvr>
                                      <p:to>
                                        <p:strVal val="visible"/>
                                      </p:to>
                                    </p:set>
                                    <p:animEffect transition="in" filter="box(in)">
                                      <p:cBhvr>
                                        <p:cTn id="32"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228600"/>
            <a:ext cx="7564438" cy="1143000"/>
          </a:xfrm>
          <a:prstGeom prst="rect">
            <a:avLst/>
          </a:prstGeom>
          <a:noFill/>
          <a:ln w="12700" cap="sq">
            <a:noFill/>
            <a:miter lim="800000"/>
            <a:headEnd type="none" w="sm" len="sm"/>
            <a:tailEnd type="none" w="sm" len="sm"/>
          </a:ln>
          <a:effectLst/>
        </p:spPr>
        <p:txBody>
          <a:bodyPr lIns="92075" tIns="46038" rIns="92075" bIns="46038" anchor="ctr"/>
          <a:lstStyle/>
          <a:p>
            <a:pPr algn="ctr"/>
            <a:r>
              <a:rPr lang="zh-TW" altLang="en-US" sz="4400" b="1">
                <a:solidFill>
                  <a:srgbClr val="0000F0"/>
                </a:solidFill>
                <a:effectLst>
                  <a:outerShdw blurRad="38100" dist="38100" dir="2700000" algn="tl">
                    <a:srgbClr val="C0C0C0"/>
                  </a:outerShdw>
                </a:effectLst>
                <a:latin typeface="DFKai-SB" pitchFamily="65" charset="-120"/>
                <a:ea typeface="DFKai-SB" pitchFamily="65" charset="-120"/>
              </a:rPr>
              <a:t>糖尿病有哪些症狀</a:t>
            </a:r>
            <a:r>
              <a:rPr lang="zh-TW" altLang="en-US" sz="4400" b="1">
                <a:solidFill>
                  <a:srgbClr val="0000F0"/>
                </a:solidFill>
                <a:effectLst>
                  <a:outerShdw blurRad="38100" dist="38100" dir="2700000" algn="tl">
                    <a:srgbClr val="C0C0C0"/>
                  </a:outerShdw>
                </a:effectLst>
                <a:latin typeface="DFKai-SB" pitchFamily="65" charset="-120"/>
                <a:ea typeface="DFKai-SB" pitchFamily="65" charset="-120"/>
                <a:sym typeface="Webdings" pitchFamily="18" charset="2"/>
              </a:rPr>
              <a:t></a:t>
            </a:r>
          </a:p>
        </p:txBody>
      </p:sp>
      <p:grpSp>
        <p:nvGrpSpPr>
          <p:cNvPr id="2" name="Group 3"/>
          <p:cNvGrpSpPr>
            <a:grpSpLocks/>
          </p:cNvGrpSpPr>
          <p:nvPr/>
        </p:nvGrpSpPr>
        <p:grpSpPr bwMode="auto">
          <a:xfrm>
            <a:off x="762000" y="1066800"/>
            <a:ext cx="2362200" cy="2473325"/>
            <a:chOff x="1008" y="960"/>
            <a:chExt cx="1248" cy="1430"/>
          </a:xfrm>
        </p:grpSpPr>
        <p:graphicFrame>
          <p:nvGraphicFramePr>
            <p:cNvPr id="43028" name="Object 5"/>
            <p:cNvGraphicFramePr>
              <a:graphicFrameLocks noChangeAspect="1"/>
            </p:cNvGraphicFramePr>
            <p:nvPr/>
          </p:nvGraphicFramePr>
          <p:xfrm>
            <a:off x="1008" y="960"/>
            <a:ext cx="1248" cy="1296"/>
          </p:xfrm>
          <a:graphic>
            <a:graphicData uri="http://schemas.openxmlformats.org/presentationml/2006/ole">
              <p:oleObj spid="_x0000_s43028" name="點陣圖影像" r:id="rId3" imgW="1676545" imgH="2514818" progId="Paint.Picture">
                <p:embed/>
              </p:oleObj>
            </a:graphicData>
          </a:graphic>
        </p:graphicFrame>
        <p:sp>
          <p:nvSpPr>
            <p:cNvPr id="43029" name="Text Box 5"/>
            <p:cNvSpPr txBox="1">
              <a:spLocks noChangeArrowheads="1"/>
            </p:cNvSpPr>
            <p:nvPr/>
          </p:nvSpPr>
          <p:spPr bwMode="auto">
            <a:xfrm>
              <a:off x="1296" y="2126"/>
              <a:ext cx="419" cy="264"/>
            </a:xfrm>
            <a:prstGeom prst="rect">
              <a:avLst/>
            </a:prstGeom>
            <a:noFill/>
            <a:ln w="12700" cap="sq">
              <a:noFill/>
              <a:miter lim="800000"/>
              <a:headEnd type="none" w="sm" len="sm"/>
              <a:tailEnd type="none" w="sm" len="sm"/>
            </a:ln>
          </p:spPr>
          <p:txBody>
            <a:bodyPr wrap="none">
              <a:spAutoFit/>
            </a:bodyPr>
            <a:lstStyle/>
            <a:p>
              <a:r>
                <a:rPr lang="zh-TW" altLang="en-US" b="1">
                  <a:solidFill>
                    <a:srgbClr val="000000"/>
                  </a:solidFill>
                  <a:latin typeface="DFKai-SB" pitchFamily="65" charset="-120"/>
                  <a:ea typeface="DFKai-SB" pitchFamily="65" charset="-120"/>
                </a:rPr>
                <a:t>多喝</a:t>
              </a:r>
            </a:p>
          </p:txBody>
        </p:sp>
      </p:grpSp>
      <p:grpSp>
        <p:nvGrpSpPr>
          <p:cNvPr id="3" name="Group 6"/>
          <p:cNvGrpSpPr>
            <a:grpSpLocks/>
          </p:cNvGrpSpPr>
          <p:nvPr/>
        </p:nvGrpSpPr>
        <p:grpSpPr bwMode="auto">
          <a:xfrm>
            <a:off x="3581400" y="1219200"/>
            <a:ext cx="1828800" cy="2325688"/>
            <a:chOff x="2592" y="1056"/>
            <a:chExt cx="1152" cy="1356"/>
          </a:xfrm>
        </p:grpSpPr>
        <p:graphicFrame>
          <p:nvGraphicFramePr>
            <p:cNvPr id="43026" name="Object 4"/>
            <p:cNvGraphicFramePr>
              <a:graphicFrameLocks noChangeAspect="1"/>
            </p:cNvGraphicFramePr>
            <p:nvPr/>
          </p:nvGraphicFramePr>
          <p:xfrm>
            <a:off x="2592" y="1056"/>
            <a:ext cx="1152" cy="1195"/>
          </p:xfrm>
          <a:graphic>
            <a:graphicData uri="http://schemas.openxmlformats.org/presentationml/2006/ole">
              <p:oleObj spid="_x0000_s43026" name="點陣圖影像" r:id="rId4" imgW="1173582" imgH="1897544" progId="Paint.Picture">
                <p:embed/>
              </p:oleObj>
            </a:graphicData>
          </a:graphic>
        </p:graphicFrame>
        <p:sp>
          <p:nvSpPr>
            <p:cNvPr id="43027" name="Text Box 8"/>
            <p:cNvSpPr txBox="1">
              <a:spLocks noChangeArrowheads="1"/>
            </p:cNvSpPr>
            <p:nvPr/>
          </p:nvSpPr>
          <p:spPr bwMode="auto">
            <a:xfrm>
              <a:off x="2780" y="2145"/>
              <a:ext cx="500" cy="267"/>
            </a:xfrm>
            <a:prstGeom prst="rect">
              <a:avLst/>
            </a:prstGeom>
            <a:noFill/>
            <a:ln w="12700" cap="sq">
              <a:noFill/>
              <a:miter lim="800000"/>
              <a:headEnd type="none" w="sm" len="sm"/>
              <a:tailEnd type="none" w="sm" len="sm"/>
            </a:ln>
          </p:spPr>
          <p:txBody>
            <a:bodyPr wrap="none">
              <a:spAutoFit/>
            </a:bodyPr>
            <a:lstStyle/>
            <a:p>
              <a:r>
                <a:rPr lang="zh-TW" altLang="en-US" b="1">
                  <a:solidFill>
                    <a:srgbClr val="000000"/>
                  </a:solidFill>
                  <a:latin typeface="DFKai-SB" pitchFamily="65" charset="-120"/>
                  <a:ea typeface="DFKai-SB" pitchFamily="65" charset="-120"/>
                </a:rPr>
                <a:t>多尿</a:t>
              </a:r>
            </a:p>
          </p:txBody>
        </p:sp>
      </p:grpSp>
      <p:grpSp>
        <p:nvGrpSpPr>
          <p:cNvPr id="4" name="Group 9"/>
          <p:cNvGrpSpPr>
            <a:grpSpLocks/>
          </p:cNvGrpSpPr>
          <p:nvPr/>
        </p:nvGrpSpPr>
        <p:grpSpPr bwMode="auto">
          <a:xfrm>
            <a:off x="5943600" y="1219200"/>
            <a:ext cx="2492375" cy="2247900"/>
            <a:chOff x="3936" y="1181"/>
            <a:chExt cx="1426" cy="1307"/>
          </a:xfrm>
        </p:grpSpPr>
        <p:graphicFrame>
          <p:nvGraphicFramePr>
            <p:cNvPr id="43024" name="Object 3"/>
            <p:cNvGraphicFramePr>
              <a:graphicFrameLocks noChangeAspect="1"/>
            </p:cNvGraphicFramePr>
            <p:nvPr/>
          </p:nvGraphicFramePr>
          <p:xfrm>
            <a:off x="3936" y="1181"/>
            <a:ext cx="1426" cy="1027"/>
          </p:xfrm>
          <a:graphic>
            <a:graphicData uri="http://schemas.openxmlformats.org/presentationml/2006/ole">
              <p:oleObj spid="_x0000_s43024" name="點陣圖影像" r:id="rId5" imgW="2263336" imgH="1630821" progId="Paint.Picture">
                <p:embed/>
              </p:oleObj>
            </a:graphicData>
          </a:graphic>
        </p:graphicFrame>
        <p:sp>
          <p:nvSpPr>
            <p:cNvPr id="43025" name="Text Box 11"/>
            <p:cNvSpPr txBox="1">
              <a:spLocks noChangeArrowheads="1"/>
            </p:cNvSpPr>
            <p:nvPr/>
          </p:nvSpPr>
          <p:spPr bwMode="auto">
            <a:xfrm>
              <a:off x="4368" y="2222"/>
              <a:ext cx="454" cy="266"/>
            </a:xfrm>
            <a:prstGeom prst="rect">
              <a:avLst/>
            </a:prstGeom>
            <a:noFill/>
            <a:ln w="12700" cap="sq">
              <a:noFill/>
              <a:miter lim="800000"/>
              <a:headEnd type="none" w="sm" len="sm"/>
              <a:tailEnd type="none" w="sm" len="sm"/>
            </a:ln>
          </p:spPr>
          <p:txBody>
            <a:bodyPr wrap="none">
              <a:spAutoFit/>
            </a:bodyPr>
            <a:lstStyle/>
            <a:p>
              <a:r>
                <a:rPr lang="zh-TW" altLang="en-US" b="1">
                  <a:solidFill>
                    <a:srgbClr val="000000"/>
                  </a:solidFill>
                  <a:latin typeface="DFKai-SB" pitchFamily="65" charset="-120"/>
                  <a:ea typeface="DFKai-SB" pitchFamily="65" charset="-120"/>
                </a:rPr>
                <a:t>多吃</a:t>
              </a:r>
            </a:p>
          </p:txBody>
        </p:sp>
      </p:grpSp>
      <p:grpSp>
        <p:nvGrpSpPr>
          <p:cNvPr id="5" name="Group 12"/>
          <p:cNvGrpSpPr>
            <a:grpSpLocks/>
          </p:cNvGrpSpPr>
          <p:nvPr/>
        </p:nvGrpSpPr>
        <p:grpSpPr bwMode="auto">
          <a:xfrm>
            <a:off x="838200" y="3794125"/>
            <a:ext cx="1981200" cy="3063875"/>
            <a:chOff x="1008" y="2544"/>
            <a:chExt cx="912" cy="1659"/>
          </a:xfrm>
        </p:grpSpPr>
        <p:graphicFrame>
          <p:nvGraphicFramePr>
            <p:cNvPr id="43022" name="Object 2"/>
            <p:cNvGraphicFramePr>
              <a:graphicFrameLocks noChangeAspect="1"/>
            </p:cNvGraphicFramePr>
            <p:nvPr/>
          </p:nvGraphicFramePr>
          <p:xfrm>
            <a:off x="1008" y="2544"/>
            <a:ext cx="912" cy="1181"/>
          </p:xfrm>
          <a:graphic>
            <a:graphicData uri="http://schemas.openxmlformats.org/presentationml/2006/ole">
              <p:oleObj spid="_x0000_s43022" name="點陣圖影像" r:id="rId6" imgW="1447925" imgH="1874682" progId="Paint.Picture">
                <p:embed/>
              </p:oleObj>
            </a:graphicData>
          </a:graphic>
        </p:graphicFrame>
        <p:sp>
          <p:nvSpPr>
            <p:cNvPr id="43023" name="Text Box 14"/>
            <p:cNvSpPr txBox="1">
              <a:spLocks noChangeArrowheads="1"/>
            </p:cNvSpPr>
            <p:nvPr/>
          </p:nvSpPr>
          <p:spPr bwMode="auto">
            <a:xfrm>
              <a:off x="1171" y="3758"/>
              <a:ext cx="646" cy="445"/>
            </a:xfrm>
            <a:prstGeom prst="rect">
              <a:avLst/>
            </a:prstGeom>
            <a:noFill/>
            <a:ln w="12700" cap="sq">
              <a:noFill/>
              <a:miter lim="800000"/>
              <a:headEnd type="none" w="sm" len="sm"/>
              <a:tailEnd type="none" w="sm" len="sm"/>
            </a:ln>
          </p:spPr>
          <p:txBody>
            <a:bodyPr wrap="none">
              <a:spAutoFit/>
            </a:bodyPr>
            <a:lstStyle/>
            <a:p>
              <a:pPr algn="ctr"/>
              <a:r>
                <a:rPr lang="zh-TW" altLang="en-US" b="1">
                  <a:solidFill>
                    <a:srgbClr val="000000"/>
                  </a:solidFill>
                  <a:latin typeface="DFKai-SB" pitchFamily="65" charset="-120"/>
                  <a:ea typeface="DFKai-SB" pitchFamily="65" charset="-120"/>
                </a:rPr>
                <a:t>皮膚搔癢</a:t>
              </a:r>
            </a:p>
            <a:p>
              <a:pPr algn="ctr"/>
              <a:r>
                <a:rPr lang="zh-TW" altLang="en-US" b="1">
                  <a:solidFill>
                    <a:srgbClr val="000000"/>
                  </a:solidFill>
                  <a:latin typeface="DFKai-SB" pitchFamily="65" charset="-120"/>
                  <a:ea typeface="DFKai-SB" pitchFamily="65" charset="-120"/>
                </a:rPr>
                <a:t>或紅疹</a:t>
              </a:r>
            </a:p>
          </p:txBody>
        </p:sp>
      </p:grpSp>
      <p:grpSp>
        <p:nvGrpSpPr>
          <p:cNvPr id="6" name="Group 15"/>
          <p:cNvGrpSpPr>
            <a:grpSpLocks/>
          </p:cNvGrpSpPr>
          <p:nvPr/>
        </p:nvGrpSpPr>
        <p:grpSpPr bwMode="auto">
          <a:xfrm>
            <a:off x="3429000" y="3733800"/>
            <a:ext cx="2209800" cy="2724150"/>
            <a:chOff x="2496" y="2544"/>
            <a:chExt cx="1205" cy="1482"/>
          </a:xfrm>
        </p:grpSpPr>
        <p:graphicFrame>
          <p:nvGraphicFramePr>
            <p:cNvPr id="43020" name="Object 1"/>
            <p:cNvGraphicFramePr>
              <a:graphicFrameLocks noChangeAspect="1"/>
            </p:cNvGraphicFramePr>
            <p:nvPr/>
          </p:nvGraphicFramePr>
          <p:xfrm>
            <a:off x="2496" y="2544"/>
            <a:ext cx="1205" cy="1200"/>
          </p:xfrm>
          <a:graphic>
            <a:graphicData uri="http://schemas.openxmlformats.org/presentationml/2006/ole">
              <p:oleObj spid="_x0000_s43020" name="點陣圖影像" r:id="rId7" imgW="1912786" imgH="1905165" progId="Paint.Picture">
                <p:embed/>
              </p:oleObj>
            </a:graphicData>
          </a:graphic>
        </p:graphicFrame>
        <p:sp>
          <p:nvSpPr>
            <p:cNvPr id="43021" name="Text Box 17"/>
            <p:cNvSpPr txBox="1">
              <a:spLocks noChangeArrowheads="1"/>
            </p:cNvSpPr>
            <p:nvPr/>
          </p:nvSpPr>
          <p:spPr bwMode="auto">
            <a:xfrm>
              <a:off x="2544" y="3777"/>
              <a:ext cx="515" cy="249"/>
            </a:xfrm>
            <a:prstGeom prst="rect">
              <a:avLst/>
            </a:prstGeom>
            <a:noFill/>
            <a:ln w="12700" cap="sq">
              <a:noFill/>
              <a:miter lim="800000"/>
              <a:headEnd type="none" w="sm" len="sm"/>
              <a:tailEnd type="none" w="sm" len="sm"/>
            </a:ln>
          </p:spPr>
          <p:txBody>
            <a:bodyPr wrap="none">
              <a:spAutoFit/>
            </a:bodyPr>
            <a:lstStyle/>
            <a:p>
              <a:r>
                <a:rPr lang="zh-TW" altLang="en-US">
                  <a:latin typeface="DFKai-SB" pitchFamily="65" charset="-120"/>
                  <a:ea typeface="DFKai-SB" pitchFamily="65" charset="-120"/>
                </a:rPr>
                <a:t>     </a:t>
              </a:r>
              <a:endParaRPr lang="zh-TW" altLang="en-US" b="1">
                <a:latin typeface="DFKai-SB" pitchFamily="65" charset="-120"/>
                <a:ea typeface="DFKai-SB" pitchFamily="65" charset="-120"/>
              </a:endParaRPr>
            </a:p>
          </p:txBody>
        </p:sp>
      </p:grpSp>
      <p:grpSp>
        <p:nvGrpSpPr>
          <p:cNvPr id="7" name="Group 18"/>
          <p:cNvGrpSpPr>
            <a:grpSpLocks/>
          </p:cNvGrpSpPr>
          <p:nvPr/>
        </p:nvGrpSpPr>
        <p:grpSpPr bwMode="auto">
          <a:xfrm>
            <a:off x="6324600" y="3657600"/>
            <a:ext cx="1895475" cy="2754313"/>
            <a:chOff x="4224" y="2592"/>
            <a:chExt cx="978" cy="1593"/>
          </a:xfrm>
        </p:grpSpPr>
        <p:graphicFrame>
          <p:nvGraphicFramePr>
            <p:cNvPr id="43018" name="Object 0"/>
            <p:cNvGraphicFramePr>
              <a:graphicFrameLocks noChangeAspect="1"/>
            </p:cNvGraphicFramePr>
            <p:nvPr/>
          </p:nvGraphicFramePr>
          <p:xfrm>
            <a:off x="4416" y="2592"/>
            <a:ext cx="786" cy="1296"/>
          </p:xfrm>
          <a:graphic>
            <a:graphicData uri="http://schemas.openxmlformats.org/presentationml/2006/ole">
              <p:oleObj spid="_x0000_s43018" name="點陣圖影像" r:id="rId8" imgW="1211685" imgH="1996613" progId="Paint.Picture">
                <p:embed/>
              </p:oleObj>
            </a:graphicData>
          </a:graphic>
        </p:graphicFrame>
        <p:sp>
          <p:nvSpPr>
            <p:cNvPr id="43019" name="Text Box 20"/>
            <p:cNvSpPr txBox="1">
              <a:spLocks noChangeArrowheads="1"/>
            </p:cNvSpPr>
            <p:nvPr/>
          </p:nvSpPr>
          <p:spPr bwMode="auto">
            <a:xfrm>
              <a:off x="4224" y="3921"/>
              <a:ext cx="410" cy="264"/>
            </a:xfrm>
            <a:prstGeom prst="rect">
              <a:avLst/>
            </a:prstGeom>
            <a:noFill/>
            <a:ln w="12700" cap="sq">
              <a:noFill/>
              <a:miter lim="800000"/>
              <a:headEnd type="none" w="sm" len="sm"/>
              <a:tailEnd type="none" w="sm" len="sm"/>
            </a:ln>
          </p:spPr>
          <p:txBody>
            <a:bodyPr wrap="none">
              <a:spAutoFit/>
            </a:bodyPr>
            <a:lstStyle/>
            <a:p>
              <a:r>
                <a:rPr lang="zh-TW" altLang="en-US">
                  <a:latin typeface="DFKai-SB" pitchFamily="65" charset="-120"/>
                  <a:ea typeface="DFKai-SB" pitchFamily="65" charset="-120"/>
                </a:rPr>
                <a:t>    </a:t>
              </a:r>
              <a:endParaRPr lang="zh-TW" altLang="en-US" b="1">
                <a:latin typeface="DFKai-SB" pitchFamily="65" charset="-120"/>
                <a:ea typeface="DFKai-SB" pitchFamily="65" charset="-120"/>
              </a:endParaRPr>
            </a:p>
          </p:txBody>
        </p:sp>
      </p:grpSp>
      <p:sp>
        <p:nvSpPr>
          <p:cNvPr id="89110" name="Text Box 22"/>
          <p:cNvSpPr txBox="1">
            <a:spLocks noChangeArrowheads="1"/>
          </p:cNvSpPr>
          <p:nvPr/>
        </p:nvSpPr>
        <p:spPr bwMode="auto">
          <a:xfrm>
            <a:off x="3886200" y="5943600"/>
            <a:ext cx="1403350" cy="914400"/>
          </a:xfrm>
          <a:prstGeom prst="rect">
            <a:avLst/>
          </a:prstGeom>
          <a:noFill/>
          <a:ln w="12700" cap="sq">
            <a:noFill/>
            <a:miter lim="800000"/>
            <a:headEnd/>
            <a:tailEnd/>
          </a:ln>
        </p:spPr>
        <p:txBody>
          <a:bodyPr lIns="92075" tIns="46038" rIns="92075" bIns="46038">
            <a:spAutoFit/>
          </a:bodyPr>
          <a:lstStyle/>
          <a:p>
            <a:r>
              <a:rPr lang="zh-TW" altLang="en-US" b="1">
                <a:solidFill>
                  <a:srgbClr val="000000"/>
                </a:solidFill>
                <a:latin typeface="DFKai-SB" pitchFamily="65" charset="-120"/>
                <a:ea typeface="DFKai-SB" pitchFamily="65" charset="-120"/>
              </a:rPr>
              <a:t>無精打采</a:t>
            </a:r>
          </a:p>
          <a:p>
            <a:pPr>
              <a:spcBef>
                <a:spcPct val="50000"/>
              </a:spcBef>
              <a:buFontTx/>
              <a:buChar char="•"/>
            </a:pPr>
            <a:endParaRPr lang="zh-TW" altLang="en-US" sz="2000">
              <a:latin typeface="DFKai-SB" pitchFamily="65" charset="-120"/>
              <a:ea typeface="DFKai-SB" pitchFamily="65" charset="-120"/>
            </a:endParaRPr>
          </a:p>
        </p:txBody>
      </p:sp>
      <p:sp>
        <p:nvSpPr>
          <p:cNvPr id="89111" name="Text Box 23"/>
          <p:cNvSpPr txBox="1">
            <a:spLocks noChangeArrowheads="1"/>
          </p:cNvSpPr>
          <p:nvPr/>
        </p:nvSpPr>
        <p:spPr bwMode="auto">
          <a:xfrm>
            <a:off x="6705600" y="5943600"/>
            <a:ext cx="1403350" cy="457200"/>
          </a:xfrm>
          <a:prstGeom prst="rect">
            <a:avLst/>
          </a:prstGeom>
          <a:noFill/>
          <a:ln w="12700" cap="sq">
            <a:noFill/>
            <a:miter lim="800000"/>
            <a:headEnd/>
            <a:tailEnd/>
          </a:ln>
        </p:spPr>
        <p:txBody>
          <a:bodyPr wrap="none" lIns="92075" tIns="46038" rIns="92075" bIns="46038">
            <a:spAutoFit/>
          </a:bodyPr>
          <a:lstStyle/>
          <a:p>
            <a:pPr>
              <a:spcBef>
                <a:spcPct val="50000"/>
              </a:spcBef>
            </a:pPr>
            <a:r>
              <a:rPr lang="zh-TW" altLang="en-US" b="1">
                <a:solidFill>
                  <a:srgbClr val="000000"/>
                </a:solidFill>
                <a:latin typeface="DFKai-SB" pitchFamily="65" charset="-120"/>
                <a:ea typeface="DFKai-SB" pitchFamily="65" charset="-120"/>
              </a:rPr>
              <a:t>體重下降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9110"/>
                                        </p:tgtEl>
                                        <p:attrNameLst>
                                          <p:attrName>style.visibility</p:attrName>
                                        </p:attrNameLst>
                                      </p:cBhvr>
                                      <p:to>
                                        <p:strVal val="visible"/>
                                      </p:to>
                                    </p:set>
                                    <p:animEffect transition="in" filter="dissolve">
                                      <p:cBhvr>
                                        <p:cTn id="32" dur="500"/>
                                        <p:tgtEl>
                                          <p:spTgt spid="891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9111"/>
                                        </p:tgtEl>
                                        <p:attrNameLst>
                                          <p:attrName>style.visibility</p:attrName>
                                        </p:attrNameLst>
                                      </p:cBhvr>
                                      <p:to>
                                        <p:strVal val="visible"/>
                                      </p:to>
                                    </p:set>
                                    <p:animEffect transition="in" filter="dissolve">
                                      <p:cBhvr>
                                        <p:cTn id="42" dur="500"/>
                                        <p:tgtEl>
                                          <p:spTgt spid="89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0" grpId="0" autoUpdateAnimBg="0"/>
      <p:bldP spid="8911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457200" y="2819400"/>
            <a:ext cx="8229600" cy="2514600"/>
          </a:xfrm>
          <a:noFill/>
        </p:spPr>
        <p:txBody>
          <a:bodyPr/>
          <a:lstStyle/>
          <a:p>
            <a:pPr eaLnBrk="1" hangingPunct="1"/>
            <a:r>
              <a:rPr lang="zh-TW" altLang="en-US" sz="6000" smtClean="0">
                <a:solidFill>
                  <a:srgbClr val="000000"/>
                </a:solidFill>
                <a:latin typeface="DFKai-SB" pitchFamily="65" charset="-120"/>
                <a:ea typeface="DFKai-SB" pitchFamily="65" charset="-120"/>
              </a:rPr>
              <a:t>糖尿病發病初期，</a:t>
            </a:r>
            <a:br>
              <a:rPr lang="zh-TW" altLang="en-US" sz="6000" smtClean="0">
                <a:solidFill>
                  <a:srgbClr val="000000"/>
                </a:solidFill>
                <a:latin typeface="DFKai-SB" pitchFamily="65" charset="-120"/>
                <a:ea typeface="DFKai-SB" pitchFamily="65" charset="-120"/>
              </a:rPr>
            </a:br>
            <a:r>
              <a:rPr lang="zh-TW" altLang="en-US" sz="6000" b="1" smtClean="0">
                <a:solidFill>
                  <a:srgbClr val="000000"/>
                </a:solidFill>
                <a:latin typeface="DFKai-SB" pitchFamily="65" charset="-120"/>
                <a:ea typeface="DFKai-SB" pitchFamily="65" charset="-120"/>
              </a:rPr>
              <a:t>大多數人都沒有症狀 !!!</a:t>
            </a:r>
          </a:p>
        </p:txBody>
      </p:sp>
      <p:sp>
        <p:nvSpPr>
          <p:cNvPr id="17411" name="AutoShape 7"/>
          <p:cNvSpPr>
            <a:spLocks noChangeArrowheads="1"/>
          </p:cNvSpPr>
          <p:nvPr/>
        </p:nvSpPr>
        <p:spPr bwMode="auto">
          <a:xfrm>
            <a:off x="533400" y="1066800"/>
            <a:ext cx="5334000" cy="1752600"/>
          </a:xfrm>
          <a:prstGeom prst="star16">
            <a:avLst>
              <a:gd name="adj" fmla="val 37500"/>
            </a:avLst>
          </a:prstGeom>
          <a:solidFill>
            <a:schemeClr val="accent1"/>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r>
              <a:rPr lang="zh-TW" altLang="en-US" sz="4800" b="1">
                <a:solidFill>
                  <a:srgbClr val="000000"/>
                </a:solidFill>
              </a:rPr>
              <a:t>警告通知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dissolve">
                                      <p:cBhvr>
                                        <p:cTn id="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68313" y="476250"/>
            <a:ext cx="8351837" cy="1143000"/>
          </a:xfrm>
        </p:spPr>
        <p:txBody>
          <a:bodyPr/>
          <a:lstStyle/>
          <a:p>
            <a:pPr algn="ctr" eaLnBrk="1" hangingPunct="1"/>
            <a:r>
              <a:rPr lang="zh-TW" altLang="en-US" sz="4800" b="1" smtClean="0">
                <a:solidFill>
                  <a:srgbClr val="0000F0"/>
                </a:solidFill>
                <a:latin typeface="DFKai-SB" pitchFamily="65" charset="-120"/>
                <a:ea typeface="DFKai-SB" pitchFamily="65" charset="-120"/>
              </a:rPr>
              <a:t>如何確定自己有沒有糖尿病?</a:t>
            </a:r>
          </a:p>
        </p:txBody>
      </p:sp>
      <p:sp>
        <p:nvSpPr>
          <p:cNvPr id="45058" name="Rectangle 3"/>
          <p:cNvSpPr>
            <a:spLocks noGrp="1" noChangeArrowheads="1"/>
          </p:cNvSpPr>
          <p:nvPr>
            <p:ph type="body" idx="1"/>
          </p:nvPr>
        </p:nvSpPr>
        <p:spPr>
          <a:xfrm>
            <a:off x="1066800" y="2101850"/>
            <a:ext cx="7086600" cy="4114800"/>
          </a:xfrm>
        </p:spPr>
        <p:txBody>
          <a:bodyPr/>
          <a:lstStyle/>
          <a:p>
            <a:pPr eaLnBrk="1" hangingPunct="1"/>
            <a:r>
              <a:rPr lang="zh-TW" altLang="en-US" sz="4000" smtClean="0">
                <a:solidFill>
                  <a:srgbClr val="000000"/>
                </a:solidFill>
                <a:latin typeface="DFKai-SB" pitchFamily="65" charset="-120"/>
                <a:ea typeface="DFKai-SB" pitchFamily="65" charset="-120"/>
              </a:rPr>
              <a:t>空腹8小時以上抽血檢查</a:t>
            </a:r>
          </a:p>
          <a:p>
            <a:pPr eaLnBrk="1" hangingPunct="1"/>
            <a:r>
              <a:rPr lang="zh-TW" altLang="en-US" sz="4000" smtClean="0">
                <a:solidFill>
                  <a:srgbClr val="000000"/>
                </a:solidFill>
                <a:latin typeface="DFKai-SB" pitchFamily="65" charset="-120"/>
                <a:ea typeface="DFKai-SB" pitchFamily="65" charset="-120"/>
              </a:rPr>
              <a:t>做葡萄糖耐糖試驗(喝75公克糖兩個小時候再後抽血檢驗)</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idx="1"/>
          </p:nvPr>
        </p:nvSpPr>
        <p:spPr>
          <a:xfrm>
            <a:off x="1066800" y="1828800"/>
            <a:ext cx="7772400" cy="4114800"/>
          </a:xfrm>
        </p:spPr>
        <p:txBody>
          <a:bodyPr/>
          <a:lstStyle/>
          <a:p>
            <a:pPr marL="342900" indent="-342900" eaLnBrk="1" hangingPunct="1">
              <a:lnSpc>
                <a:spcPct val="90000"/>
              </a:lnSpc>
            </a:pPr>
            <a:r>
              <a:rPr lang="zh-TW" altLang="en-US" smtClean="0">
                <a:solidFill>
                  <a:srgbClr val="000000"/>
                </a:solidFill>
                <a:latin typeface="DFKai-SB" pitchFamily="65" charset="-120"/>
                <a:ea typeface="DFKai-SB" pitchFamily="65" charset="-120"/>
              </a:rPr>
              <a:t>年紀45歲以上至少每3年檢查1次</a:t>
            </a:r>
          </a:p>
          <a:p>
            <a:pPr marL="342900" indent="-342900" eaLnBrk="1" hangingPunct="1">
              <a:lnSpc>
                <a:spcPct val="90000"/>
              </a:lnSpc>
            </a:pPr>
            <a:r>
              <a:rPr lang="zh-TW" altLang="en-US" smtClean="0">
                <a:solidFill>
                  <a:srgbClr val="000000"/>
                </a:solidFill>
                <a:latin typeface="DFKai-SB" pitchFamily="65" charset="-120"/>
                <a:ea typeface="DFKai-SB" pitchFamily="65" charset="-120"/>
              </a:rPr>
              <a:t>年紀40歲(或更早)</a:t>
            </a:r>
          </a:p>
          <a:p>
            <a:pPr marL="742950" lvl="1" indent="-285750" eaLnBrk="1" hangingPunct="1">
              <a:lnSpc>
                <a:spcPct val="90000"/>
              </a:lnSpc>
            </a:pPr>
            <a:r>
              <a:rPr lang="zh-TW" altLang="en-US" smtClean="0">
                <a:solidFill>
                  <a:srgbClr val="000000"/>
                </a:solidFill>
                <a:latin typeface="DFKai-SB" pitchFamily="65" charset="-120"/>
                <a:ea typeface="DFKai-SB" pitchFamily="65" charset="-120"/>
              </a:rPr>
              <a:t>一等親有糖尿病</a:t>
            </a:r>
          </a:p>
          <a:p>
            <a:pPr marL="742950" lvl="1" indent="-285750" eaLnBrk="1" hangingPunct="1">
              <a:lnSpc>
                <a:spcPct val="90000"/>
              </a:lnSpc>
            </a:pPr>
            <a:r>
              <a:rPr lang="zh-TW" altLang="en-US" smtClean="0">
                <a:solidFill>
                  <a:srgbClr val="000000"/>
                </a:solidFill>
                <a:latin typeface="DFKai-SB" pitchFamily="65" charset="-120"/>
                <a:ea typeface="DFKai-SB" pitchFamily="65" charset="-120"/>
              </a:rPr>
              <a:t>平常很少運動</a:t>
            </a:r>
          </a:p>
          <a:p>
            <a:pPr marL="742950" lvl="1" indent="-285750" eaLnBrk="1" hangingPunct="1">
              <a:lnSpc>
                <a:spcPct val="90000"/>
              </a:lnSpc>
            </a:pPr>
            <a:r>
              <a:rPr lang="zh-TW" altLang="en-US" smtClean="0">
                <a:solidFill>
                  <a:srgbClr val="000000"/>
                </a:solidFill>
                <a:latin typeface="DFKai-SB" pitchFamily="65" charset="-120"/>
                <a:ea typeface="DFKai-SB" pitchFamily="65" charset="-120"/>
              </a:rPr>
              <a:t>體重過重</a:t>
            </a:r>
          </a:p>
          <a:p>
            <a:pPr marL="742950" lvl="1" indent="-285750" eaLnBrk="1" hangingPunct="1">
              <a:lnSpc>
                <a:spcPct val="90000"/>
              </a:lnSpc>
            </a:pPr>
            <a:r>
              <a:rPr lang="zh-TW" altLang="en-US" smtClean="0">
                <a:solidFill>
                  <a:srgbClr val="000000"/>
                </a:solidFill>
                <a:latin typeface="DFKai-SB" pitchFamily="65" charset="-120"/>
                <a:ea typeface="DFKai-SB" pitchFamily="65" charset="-120"/>
              </a:rPr>
              <a:t>之前體檢血糖不正常</a:t>
            </a:r>
          </a:p>
          <a:p>
            <a:pPr marL="742950" lvl="1" indent="-285750" eaLnBrk="1" hangingPunct="1">
              <a:lnSpc>
                <a:spcPct val="90000"/>
              </a:lnSpc>
            </a:pPr>
            <a:r>
              <a:rPr lang="zh-TW" altLang="en-US" smtClean="0">
                <a:solidFill>
                  <a:srgbClr val="000000"/>
                </a:solidFill>
                <a:latin typeface="DFKai-SB" pitchFamily="65" charset="-120"/>
                <a:ea typeface="DFKai-SB" pitchFamily="65" charset="-120"/>
              </a:rPr>
              <a:t>有高血壓</a:t>
            </a:r>
            <a:r>
              <a:rPr lang="zh-TW" altLang="en-US" sz="3200" smtClean="0">
                <a:solidFill>
                  <a:srgbClr val="000000"/>
                </a:solidFill>
                <a:latin typeface="DFKai-SB" pitchFamily="65" charset="-120"/>
                <a:ea typeface="DFKai-SB" pitchFamily="65" charset="-120"/>
              </a:rPr>
              <a:t>，</a:t>
            </a:r>
            <a:r>
              <a:rPr lang="zh-TW" altLang="en-US" smtClean="0">
                <a:solidFill>
                  <a:srgbClr val="000000"/>
                </a:solidFill>
                <a:latin typeface="DFKai-SB" pitchFamily="65" charset="-120"/>
                <a:ea typeface="DFKai-SB" pitchFamily="65" charset="-120"/>
              </a:rPr>
              <a:t>血脂異常</a:t>
            </a:r>
            <a:r>
              <a:rPr lang="zh-TW" altLang="en-US" sz="3200" smtClean="0">
                <a:solidFill>
                  <a:srgbClr val="000000"/>
                </a:solidFill>
                <a:latin typeface="DFKai-SB" pitchFamily="65" charset="-120"/>
                <a:ea typeface="DFKai-SB" pitchFamily="65" charset="-120"/>
              </a:rPr>
              <a:t>，</a:t>
            </a:r>
            <a:r>
              <a:rPr lang="zh-TW" altLang="en-US" smtClean="0">
                <a:solidFill>
                  <a:srgbClr val="000000"/>
                </a:solidFill>
                <a:latin typeface="DFKai-SB" pitchFamily="65" charset="-120"/>
                <a:ea typeface="DFKai-SB" pitchFamily="65" charset="-120"/>
              </a:rPr>
              <a:t>心血管疾病或中風</a:t>
            </a:r>
          </a:p>
          <a:p>
            <a:pPr marL="742950" lvl="1" indent="-285750" eaLnBrk="1" hangingPunct="1">
              <a:lnSpc>
                <a:spcPct val="90000"/>
              </a:lnSpc>
            </a:pPr>
            <a:r>
              <a:rPr lang="zh-TW" altLang="en-US" smtClean="0">
                <a:solidFill>
                  <a:srgbClr val="000000"/>
                </a:solidFill>
                <a:latin typeface="DFKai-SB" pitchFamily="65" charset="-120"/>
                <a:ea typeface="DFKai-SB" pitchFamily="65" charset="-120"/>
              </a:rPr>
              <a:t>以前懷孕時有妊娠糖尿病</a:t>
            </a:r>
          </a:p>
        </p:txBody>
      </p:sp>
      <p:sp>
        <p:nvSpPr>
          <p:cNvPr id="46082" name="Rectangle 5"/>
          <p:cNvSpPr>
            <a:spLocks noGrp="1" noChangeArrowheads="1"/>
          </p:cNvSpPr>
          <p:nvPr>
            <p:ph type="title"/>
          </p:nvPr>
        </p:nvSpPr>
        <p:spPr>
          <a:xfrm>
            <a:off x="1116013" y="549275"/>
            <a:ext cx="7772400" cy="1143000"/>
          </a:xfrm>
        </p:spPr>
        <p:txBody>
          <a:bodyPr/>
          <a:lstStyle/>
          <a:p>
            <a:pPr eaLnBrk="1" hangingPunct="1"/>
            <a:r>
              <a:rPr lang="zh-TW" altLang="en-US" b="1" smtClean="0">
                <a:solidFill>
                  <a:srgbClr val="0000F0"/>
                </a:solidFill>
                <a:latin typeface="DFKai-SB" pitchFamily="65" charset="-120"/>
                <a:ea typeface="DFKai-SB" pitchFamily="65" charset="-120"/>
              </a:rPr>
              <a:t>我沒有症狀，我要抽血檢查嗎?</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84213" y="333375"/>
            <a:ext cx="7772400" cy="1143000"/>
          </a:xfrm>
        </p:spPr>
        <p:txBody>
          <a:bodyPr/>
          <a:lstStyle/>
          <a:p>
            <a:pPr algn="ctr" eaLnBrk="1" hangingPunct="1"/>
            <a:r>
              <a:rPr lang="zh-TW" altLang="en-US" sz="4800" b="1" smtClean="0">
                <a:solidFill>
                  <a:srgbClr val="0000F0"/>
                </a:solidFill>
                <a:latin typeface="DFKai-SB" pitchFamily="65" charset="-120"/>
                <a:ea typeface="DFKai-SB" pitchFamily="65" charset="-120"/>
              </a:rPr>
              <a:t>糖尿病的診斷標準</a:t>
            </a:r>
          </a:p>
        </p:txBody>
      </p:sp>
      <p:sp>
        <p:nvSpPr>
          <p:cNvPr id="47106" name="Rectangle 3"/>
          <p:cNvSpPr>
            <a:spLocks noGrp="1" noChangeArrowheads="1"/>
          </p:cNvSpPr>
          <p:nvPr>
            <p:ph type="body" idx="1"/>
          </p:nvPr>
        </p:nvSpPr>
        <p:spPr>
          <a:xfrm>
            <a:off x="250825" y="2420938"/>
            <a:ext cx="8748713" cy="4032250"/>
          </a:xfrm>
        </p:spPr>
        <p:txBody>
          <a:bodyPr/>
          <a:lstStyle/>
          <a:p>
            <a:pPr eaLnBrk="1" hangingPunct="1"/>
            <a:r>
              <a:rPr lang="zh-TW" altLang="en-US" sz="2800" smtClean="0">
                <a:solidFill>
                  <a:srgbClr val="000000"/>
                </a:solidFill>
                <a:latin typeface="DFKai-SB" pitchFamily="65" charset="-120"/>
                <a:ea typeface="DFKai-SB" pitchFamily="65" charset="-120"/>
              </a:rPr>
              <a:t>有糖尿病的急性症狀，且隨機血糖</a:t>
            </a:r>
            <a:r>
              <a:rPr lang="zh-TW" altLang="en-US" sz="2800" b="1" smtClean="0">
                <a:solidFill>
                  <a:srgbClr val="FF3300"/>
                </a:solidFill>
                <a:latin typeface="DFKai-SB" pitchFamily="65" charset="-120"/>
                <a:ea typeface="DFKai-SB" pitchFamily="65" charset="-120"/>
              </a:rPr>
              <a:t>≥</a:t>
            </a:r>
            <a:r>
              <a:rPr lang="en-US" altLang="zh-TW" sz="2800" b="1" smtClean="0">
                <a:solidFill>
                  <a:srgbClr val="FF3300"/>
                </a:solidFill>
                <a:latin typeface="DFKai-SB" pitchFamily="65" charset="-120"/>
                <a:ea typeface="DFKai-SB" pitchFamily="65" charset="-120"/>
              </a:rPr>
              <a:t>11.1mmol/L</a:t>
            </a:r>
          </a:p>
          <a:p>
            <a:pPr lvl="1" eaLnBrk="1" hangingPunct="1"/>
            <a:r>
              <a:rPr lang="zh-TW" altLang="en-US" sz="2400" smtClean="0">
                <a:solidFill>
                  <a:srgbClr val="000000"/>
                </a:solidFill>
                <a:latin typeface="DFKai-SB" pitchFamily="65" charset="-120"/>
                <a:ea typeface="DFKai-SB" pitchFamily="65" charset="-120"/>
              </a:rPr>
              <a:t>隨機的意思就是不管幾點</a:t>
            </a:r>
          </a:p>
          <a:p>
            <a:pPr lvl="1" eaLnBrk="1" hangingPunct="1"/>
            <a:r>
              <a:rPr lang="zh-TW" altLang="en-US" sz="2400" smtClean="0">
                <a:solidFill>
                  <a:srgbClr val="000000"/>
                </a:solidFill>
                <a:latin typeface="DFKai-SB" pitchFamily="65" charset="-120"/>
                <a:ea typeface="DFKai-SB" pitchFamily="65" charset="-120"/>
              </a:rPr>
              <a:t>糖尿病的典型症狀包括</a:t>
            </a:r>
            <a:r>
              <a:rPr lang="zh-TW" altLang="en-US" sz="2400" b="1" smtClean="0">
                <a:solidFill>
                  <a:srgbClr val="000000"/>
                </a:solidFill>
                <a:latin typeface="DFKai-SB" pitchFamily="65" charset="-120"/>
                <a:ea typeface="DFKai-SB" pitchFamily="65" charset="-120"/>
              </a:rPr>
              <a:t>多尿、多渴、多吃、及無法解釋的體重減輕</a:t>
            </a:r>
            <a:endParaRPr lang="zh-TW" altLang="en-US" sz="2400" smtClean="0">
              <a:solidFill>
                <a:srgbClr val="000000"/>
              </a:solidFill>
              <a:latin typeface="DFKai-SB" pitchFamily="65" charset="-120"/>
              <a:ea typeface="DFKai-SB" pitchFamily="65" charset="-120"/>
            </a:endParaRPr>
          </a:p>
          <a:p>
            <a:pPr eaLnBrk="1" hangingPunct="1"/>
            <a:r>
              <a:rPr lang="zh-TW" altLang="en-US" sz="2800" smtClean="0">
                <a:solidFill>
                  <a:srgbClr val="000000"/>
                </a:solidFill>
                <a:latin typeface="DFKai-SB" pitchFamily="65" charset="-120"/>
                <a:ea typeface="DFKai-SB" pitchFamily="65" charset="-120"/>
              </a:rPr>
              <a:t>空腹血糖 </a:t>
            </a:r>
            <a:r>
              <a:rPr lang="zh-TW" altLang="en-US" sz="2800" b="1" smtClean="0">
                <a:solidFill>
                  <a:srgbClr val="FF3300"/>
                </a:solidFill>
                <a:latin typeface="DFKai-SB" pitchFamily="65" charset="-120"/>
                <a:ea typeface="DFKai-SB" pitchFamily="65" charset="-120"/>
              </a:rPr>
              <a:t>≥</a:t>
            </a:r>
            <a:r>
              <a:rPr lang="en-US" altLang="zh-TW" sz="2800" b="1" smtClean="0">
                <a:solidFill>
                  <a:srgbClr val="FF3300"/>
                </a:solidFill>
                <a:latin typeface="DFKai-SB" pitchFamily="65" charset="-120"/>
                <a:ea typeface="DFKai-SB" pitchFamily="65" charset="-120"/>
              </a:rPr>
              <a:t>7mmol/L</a:t>
            </a:r>
          </a:p>
          <a:p>
            <a:pPr eaLnBrk="1" hangingPunct="1"/>
            <a:r>
              <a:rPr lang="zh-TW" altLang="en-US" sz="2800" smtClean="0">
                <a:solidFill>
                  <a:srgbClr val="000000"/>
                </a:solidFill>
                <a:latin typeface="DFKai-SB" pitchFamily="65" charset="-120"/>
                <a:ea typeface="DFKai-SB" pitchFamily="65" charset="-120"/>
              </a:rPr>
              <a:t>飯後兩小時血糖 </a:t>
            </a:r>
            <a:r>
              <a:rPr lang="zh-TW" altLang="en-US" sz="2800" b="1" smtClean="0">
                <a:solidFill>
                  <a:srgbClr val="FF3300"/>
                </a:solidFill>
                <a:latin typeface="DFKai-SB" pitchFamily="65" charset="-120"/>
                <a:ea typeface="DFKai-SB" pitchFamily="65" charset="-120"/>
              </a:rPr>
              <a:t>≥ </a:t>
            </a:r>
            <a:r>
              <a:rPr lang="en-US" altLang="zh-TW" sz="2800" b="1" smtClean="0">
                <a:solidFill>
                  <a:srgbClr val="FF3300"/>
                </a:solidFill>
                <a:latin typeface="DFKai-SB" pitchFamily="65" charset="-120"/>
                <a:ea typeface="DFKai-SB" pitchFamily="65" charset="-120"/>
              </a:rPr>
              <a:t>11.1mmol/L</a:t>
            </a:r>
          </a:p>
          <a:p>
            <a:pPr eaLnBrk="1" hangingPunct="1"/>
            <a:r>
              <a:rPr lang="zh-TW" altLang="en-US" sz="2800" smtClean="0">
                <a:solidFill>
                  <a:srgbClr val="000000"/>
                </a:solidFill>
                <a:latin typeface="DFKai-SB" pitchFamily="65" charset="-120"/>
                <a:ea typeface="DFKai-SB" pitchFamily="65" charset="-120"/>
              </a:rPr>
              <a:t>做75公克口服耐糖試驗時，第2小時血糖</a:t>
            </a:r>
            <a:r>
              <a:rPr lang="zh-TW" altLang="en-US" sz="2800" b="1" smtClean="0">
                <a:solidFill>
                  <a:srgbClr val="FF3300"/>
                </a:solidFill>
                <a:latin typeface="DFKai-SB" pitchFamily="65" charset="-120"/>
                <a:ea typeface="DFKai-SB" pitchFamily="65" charset="-120"/>
              </a:rPr>
              <a:t>≥</a:t>
            </a:r>
            <a:r>
              <a:rPr lang="en-US" altLang="zh-TW" sz="2800" b="1" smtClean="0">
                <a:solidFill>
                  <a:srgbClr val="FF3300"/>
                </a:solidFill>
                <a:latin typeface="DFKai-SB" pitchFamily="65" charset="-120"/>
                <a:ea typeface="DFKai-SB" pitchFamily="65" charset="-120"/>
              </a:rPr>
              <a:t>11.1mmol/L</a:t>
            </a:r>
          </a:p>
          <a:p>
            <a:pPr eaLnBrk="1" hangingPunct="1"/>
            <a:r>
              <a:rPr lang="zh-TW" altLang="en-US" sz="2800" smtClean="0">
                <a:solidFill>
                  <a:srgbClr val="000000"/>
                </a:solidFill>
                <a:latin typeface="BiauKai" pitchFamily="-84" charset="-120"/>
                <a:ea typeface="BiauKai" pitchFamily="-84" charset="-120"/>
              </a:rPr>
              <a:t>糖化血色素</a:t>
            </a:r>
            <a:r>
              <a:rPr lang="en-US" altLang="zh-TW" sz="2800" smtClean="0">
                <a:solidFill>
                  <a:srgbClr val="000000"/>
                </a:solidFill>
                <a:latin typeface="BiauKai" pitchFamily="-84" charset="-120"/>
                <a:ea typeface="BiauKai" pitchFamily="-84" charset="-120"/>
              </a:rPr>
              <a:t>(Hba1c) </a:t>
            </a:r>
            <a:r>
              <a:rPr lang="zh-TW" altLang="zh-TW" sz="2800" b="1" smtClean="0">
                <a:solidFill>
                  <a:srgbClr val="FF0000"/>
                </a:solidFill>
                <a:latin typeface="BiauKai" pitchFamily="-84" charset="-120"/>
                <a:ea typeface="BiauKai" pitchFamily="-84" charset="-120"/>
              </a:rPr>
              <a:t>≥ </a:t>
            </a:r>
            <a:r>
              <a:rPr lang="en-US" altLang="zh-TW" sz="2800" b="1" smtClean="0">
                <a:solidFill>
                  <a:srgbClr val="FF0000"/>
                </a:solidFill>
                <a:latin typeface="BiauKai" pitchFamily="-84" charset="-120"/>
                <a:ea typeface="BiauKai" pitchFamily="-84" charset="-120"/>
              </a:rPr>
              <a:t>6.5%</a:t>
            </a:r>
            <a:endParaRPr lang="zh-TW" altLang="en-US" sz="2800" b="1" smtClean="0">
              <a:solidFill>
                <a:srgbClr val="FF3300"/>
              </a:solidFill>
              <a:latin typeface="DFKai-SB" pitchFamily="65" charset="-120"/>
              <a:ea typeface="DFKai-SB" pitchFamily="65" charset="-120"/>
            </a:endParaRPr>
          </a:p>
          <a:p>
            <a:pPr eaLnBrk="1" hangingPunct="1"/>
            <a:endParaRPr lang="zh-TW" altLang="en-US" sz="2800" b="1" smtClean="0">
              <a:solidFill>
                <a:srgbClr val="FF3300"/>
              </a:solidFill>
              <a:latin typeface="DFKai-SB" pitchFamily="65" charset="-120"/>
              <a:ea typeface="DFKai-SB" pitchFamily="65" charset="-120"/>
            </a:endParaRPr>
          </a:p>
        </p:txBody>
      </p:sp>
      <p:sp>
        <p:nvSpPr>
          <p:cNvPr id="47107" name="文字方塊 1"/>
          <p:cNvSpPr txBox="1">
            <a:spLocks noChangeArrowheads="1"/>
          </p:cNvSpPr>
          <p:nvPr/>
        </p:nvSpPr>
        <p:spPr bwMode="auto">
          <a:xfrm>
            <a:off x="179388" y="1844675"/>
            <a:ext cx="8785225" cy="492125"/>
          </a:xfrm>
          <a:prstGeom prst="rect">
            <a:avLst/>
          </a:prstGeom>
          <a:noFill/>
          <a:ln w="9525">
            <a:noFill/>
            <a:miter lim="800000"/>
            <a:headEnd/>
            <a:tailEnd/>
          </a:ln>
        </p:spPr>
        <p:txBody>
          <a:bodyPr>
            <a:spAutoFit/>
          </a:bodyPr>
          <a:lstStyle/>
          <a:p>
            <a:pPr algn="ctr"/>
            <a:r>
              <a:rPr lang="zh-TW" altLang="en-US" sz="2600" b="1" u="sng">
                <a:solidFill>
                  <a:srgbClr val="008000"/>
                </a:solidFill>
                <a:latin typeface="BiauKai" pitchFamily="-84" charset="-120"/>
                <a:ea typeface="BiauKai" pitchFamily="-84" charset="-120"/>
              </a:rPr>
              <a:t>糖尿病的診斷要符合下列三項任何一項，而且要再確定一次</a:t>
            </a:r>
            <a:r>
              <a:rPr lang="zh-TW" altLang="zh-TW" sz="2600" b="1" u="sng">
                <a:solidFill>
                  <a:srgbClr val="008000"/>
                </a:solidFill>
                <a:latin typeface="BiauKai" pitchFamily="-84" charset="-120"/>
                <a:ea typeface="BiauKai" pitchFamily="-84" charset="-120"/>
              </a:rPr>
              <a:t> </a:t>
            </a:r>
            <a:endParaRPr lang="zh-TW" altLang="en-US" sz="2600" b="1" u="sng">
              <a:solidFill>
                <a:srgbClr val="008000"/>
              </a:solidFill>
              <a:latin typeface="BiauKai" pitchFamily="-84" charset="-120"/>
              <a:ea typeface="BiauKai" pitchFamily="-84"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68313" y="3141663"/>
            <a:ext cx="8567737" cy="990600"/>
          </a:xfrm>
        </p:spPr>
        <p:txBody>
          <a:bodyPr/>
          <a:lstStyle/>
          <a:p>
            <a:pPr algn="ctr"/>
            <a:r>
              <a:rPr lang="zh-TW" altLang="en-US" sz="6000" smtClean="0">
                <a:solidFill>
                  <a:srgbClr val="000099"/>
                </a:solidFill>
                <a:ea typeface="DFKai-SB" pitchFamily="65" charset="-120"/>
              </a:rPr>
              <a:t>您知道什麼是</a:t>
            </a:r>
            <a:br>
              <a:rPr lang="zh-TW" altLang="en-US" sz="6000" smtClean="0">
                <a:solidFill>
                  <a:srgbClr val="000099"/>
                </a:solidFill>
                <a:ea typeface="DFKai-SB" pitchFamily="65" charset="-120"/>
              </a:rPr>
            </a:br>
            <a:r>
              <a:rPr lang="zh-TW" altLang="en-US" sz="6000" smtClean="0">
                <a:solidFill>
                  <a:srgbClr val="FF3300"/>
                </a:solidFill>
                <a:ea typeface="DFKai-SB" pitchFamily="65" charset="-120"/>
              </a:rPr>
              <a:t>糖化血色素</a:t>
            </a:r>
            <a:r>
              <a:rPr lang="en-US" altLang="zh-TW" sz="6000" smtClean="0">
                <a:solidFill>
                  <a:srgbClr val="FF3300"/>
                </a:solidFill>
                <a:ea typeface="DFKai-SB" pitchFamily="65" charset="-120"/>
              </a:rPr>
              <a:t> (Hba1c) </a:t>
            </a:r>
            <a:r>
              <a:rPr lang="zh-TW" altLang="en-US" sz="6000" smtClean="0">
                <a:solidFill>
                  <a:srgbClr val="000099"/>
                </a:solidFill>
                <a:ea typeface="DFKai-SB" pitchFamily="65" charset="-120"/>
              </a:rPr>
              <a:t>嗎</a:t>
            </a:r>
            <a:r>
              <a:rPr lang="en-US" altLang="zh-TW" sz="6000" smtClean="0">
                <a:solidFill>
                  <a:srgbClr val="000099"/>
                </a:solidFill>
                <a:ea typeface="DFKai-SB" pitchFamily="65" charset="-120"/>
              </a:rPr>
              <a:t>?</a:t>
            </a:r>
          </a:p>
        </p:txBody>
      </p:sp>
      <p:graphicFrame>
        <p:nvGraphicFramePr>
          <p:cNvPr id="48130" name="Object 6"/>
          <p:cNvGraphicFramePr>
            <a:graphicFrameLocks/>
          </p:cNvGraphicFramePr>
          <p:nvPr/>
        </p:nvGraphicFramePr>
        <p:xfrm>
          <a:off x="6781800" y="4849813"/>
          <a:ext cx="2178050" cy="1731962"/>
        </p:xfrm>
        <a:graphic>
          <a:graphicData uri="http://schemas.openxmlformats.org/presentationml/2006/ole">
            <p:oleObj spid="_x0000_s48130" name="美工圖案" r:id="rId3" imgW="3311873" imgH="3289255" progId="MS_ClipArt_Gallery.2">
              <p:embed/>
            </p:oleObj>
          </a:graphicData>
        </a:graphic>
      </p:graphicFrame>
      <p:graphicFrame>
        <p:nvGraphicFramePr>
          <p:cNvPr id="48131" name="Object 6"/>
          <p:cNvGraphicFramePr>
            <a:graphicFrameLocks/>
          </p:cNvGraphicFramePr>
          <p:nvPr/>
        </p:nvGraphicFramePr>
        <p:xfrm>
          <a:off x="7164388" y="5445125"/>
          <a:ext cx="1601787" cy="1228725"/>
        </p:xfrm>
        <a:graphic>
          <a:graphicData uri="http://schemas.openxmlformats.org/presentationml/2006/ole">
            <p:oleObj spid="_x0000_s48131" name="美工圖案" r:id="rId4" imgW="3311873" imgH="3289255" progId="MS_ClipArt_Gallery.2">
              <p:embed/>
            </p:oleObj>
          </a:graphicData>
        </a:graphic>
      </p:graphicFrame>
      <p:sp>
        <p:nvSpPr>
          <p:cNvPr id="48132" name="文字方塊 1"/>
          <p:cNvSpPr txBox="1">
            <a:spLocks noChangeArrowheads="1"/>
          </p:cNvSpPr>
          <p:nvPr/>
        </p:nvSpPr>
        <p:spPr bwMode="auto">
          <a:xfrm>
            <a:off x="539750" y="765175"/>
            <a:ext cx="3775075" cy="708025"/>
          </a:xfrm>
          <a:prstGeom prst="rect">
            <a:avLst/>
          </a:prstGeom>
          <a:noFill/>
          <a:ln w="9525">
            <a:noFill/>
            <a:miter lim="800000"/>
            <a:headEnd/>
            <a:tailEnd/>
          </a:ln>
        </p:spPr>
        <p:txBody>
          <a:bodyPr wrap="none">
            <a:spAutoFit/>
          </a:bodyPr>
          <a:lstStyle/>
          <a:p>
            <a:r>
              <a:rPr lang="zh-TW" altLang="en-US" sz="4000" b="1">
                <a:solidFill>
                  <a:srgbClr val="000000"/>
                </a:solidFill>
                <a:latin typeface="BiauKai" pitchFamily="-84" charset="-120"/>
                <a:ea typeface="BiauKai" pitchFamily="-84" charset="-120"/>
              </a:rPr>
              <a:t>血糖控制的指標</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827088" y="404813"/>
            <a:ext cx="7772400" cy="1143000"/>
          </a:xfrm>
        </p:spPr>
        <p:txBody>
          <a:bodyPr/>
          <a:lstStyle/>
          <a:p>
            <a:pPr algn="ctr"/>
            <a:r>
              <a:rPr lang="zh-TW" altLang="en-US" sz="4800" smtClean="0">
                <a:solidFill>
                  <a:srgbClr val="0000F0"/>
                </a:solidFill>
                <a:ea typeface="DFKai-SB" pitchFamily="65" charset="-120"/>
              </a:rPr>
              <a:t>糖化血色素</a:t>
            </a:r>
            <a:r>
              <a:rPr lang="en-US" altLang="zh-TW" sz="4800" smtClean="0">
                <a:solidFill>
                  <a:srgbClr val="0000F0"/>
                </a:solidFill>
                <a:ea typeface="DFKai-SB" pitchFamily="65" charset="-120"/>
              </a:rPr>
              <a:t> (Hba1c)</a:t>
            </a:r>
            <a:endParaRPr lang="zh-TW" altLang="en-US" sz="4800" smtClean="0">
              <a:solidFill>
                <a:srgbClr val="0000F0"/>
              </a:solidFill>
              <a:ea typeface="DFKai-SB" pitchFamily="65" charset="-120"/>
            </a:endParaRPr>
          </a:p>
        </p:txBody>
      </p:sp>
      <p:sp>
        <p:nvSpPr>
          <p:cNvPr id="49154" name="Rectangle 3"/>
          <p:cNvSpPr>
            <a:spLocks noGrp="1" noChangeArrowheads="1"/>
          </p:cNvSpPr>
          <p:nvPr>
            <p:ph type="body" idx="1"/>
          </p:nvPr>
        </p:nvSpPr>
        <p:spPr>
          <a:xfrm>
            <a:off x="1042988" y="1628775"/>
            <a:ext cx="7772400" cy="4114800"/>
          </a:xfrm>
        </p:spPr>
        <p:txBody>
          <a:bodyPr/>
          <a:lstStyle/>
          <a:p>
            <a:r>
              <a:rPr lang="zh-TW" altLang="en-US" smtClean="0">
                <a:solidFill>
                  <a:srgbClr val="000000"/>
                </a:solidFill>
                <a:latin typeface="DFKai-SB" pitchFamily="65" charset="-120"/>
                <a:ea typeface="DFKai-SB" pitchFamily="65" charset="-120"/>
              </a:rPr>
              <a:t>血中的葡萄糖會附著在紅血球的血紅素上，產生糖化做用</a:t>
            </a:r>
          </a:p>
          <a:p>
            <a:r>
              <a:rPr lang="zh-TW" altLang="en-US" smtClean="0">
                <a:solidFill>
                  <a:srgbClr val="000000"/>
                </a:solidFill>
                <a:latin typeface="DFKai-SB" pitchFamily="65" charset="-120"/>
                <a:ea typeface="DFKai-SB" pitchFamily="65" charset="-120"/>
              </a:rPr>
              <a:t>糖化血色素是反應</a:t>
            </a:r>
            <a:r>
              <a:rPr lang="zh-TW" altLang="en-US" smtClean="0">
                <a:solidFill>
                  <a:srgbClr val="FF0000"/>
                </a:solidFill>
                <a:latin typeface="DFKai-SB" pitchFamily="65" charset="-120"/>
                <a:ea typeface="DFKai-SB" pitchFamily="65" charset="-120"/>
              </a:rPr>
              <a:t>過去</a:t>
            </a:r>
            <a:r>
              <a:rPr lang="en-US" altLang="zh-TW" smtClean="0">
                <a:solidFill>
                  <a:srgbClr val="FF0000"/>
                </a:solidFill>
                <a:latin typeface="DFKai-SB" pitchFamily="65" charset="-120"/>
                <a:ea typeface="DFKai-SB" pitchFamily="65" charset="-120"/>
              </a:rPr>
              <a:t>2-3</a:t>
            </a:r>
            <a:r>
              <a:rPr lang="zh-TW" altLang="en-US" smtClean="0">
                <a:solidFill>
                  <a:srgbClr val="FF0000"/>
                </a:solidFill>
                <a:latin typeface="DFKai-SB" pitchFamily="65" charset="-120"/>
                <a:ea typeface="DFKai-SB" pitchFamily="65" charset="-120"/>
              </a:rPr>
              <a:t>個月的血糖</a:t>
            </a:r>
            <a:r>
              <a:rPr lang="zh-TW" altLang="en-US" smtClean="0">
                <a:solidFill>
                  <a:srgbClr val="000000"/>
                </a:solidFill>
                <a:latin typeface="DFKai-SB" pitchFamily="65" charset="-120"/>
                <a:ea typeface="DFKai-SB" pitchFamily="65" charset="-120"/>
              </a:rPr>
              <a:t>，可以瞭解平日血糖控制的情況</a:t>
            </a:r>
            <a:endParaRPr lang="en-US" altLang="zh-TW" smtClean="0">
              <a:solidFill>
                <a:srgbClr val="000000"/>
              </a:solidFill>
              <a:latin typeface="DFKai-SB" pitchFamily="65" charset="-120"/>
              <a:ea typeface="DFKai-SB" pitchFamily="65" charset="-120"/>
            </a:endParaRPr>
          </a:p>
        </p:txBody>
      </p:sp>
      <p:pic>
        <p:nvPicPr>
          <p:cNvPr id="49155" name="Picture 4" descr="1"/>
          <p:cNvPicPr>
            <a:picLocks noChangeAspect="1" noChangeArrowheads="1"/>
          </p:cNvPicPr>
          <p:nvPr/>
        </p:nvPicPr>
        <p:blipFill>
          <a:blip r:embed="rId2" cstate="print"/>
          <a:srcRect/>
          <a:stretch>
            <a:fillRect/>
          </a:stretch>
        </p:blipFill>
        <p:spPr bwMode="auto">
          <a:xfrm>
            <a:off x="2051050" y="3933825"/>
            <a:ext cx="2417763" cy="2636838"/>
          </a:xfrm>
          <a:prstGeom prst="rect">
            <a:avLst/>
          </a:prstGeom>
          <a:noFill/>
          <a:ln w="9525">
            <a:noFill/>
            <a:miter lim="800000"/>
            <a:headEnd/>
            <a:tailEnd/>
          </a:ln>
        </p:spPr>
      </p:pic>
      <p:pic>
        <p:nvPicPr>
          <p:cNvPr id="49156" name="Picture 5" descr="2"/>
          <p:cNvPicPr>
            <a:picLocks noChangeAspect="1" noChangeArrowheads="1"/>
          </p:cNvPicPr>
          <p:nvPr/>
        </p:nvPicPr>
        <p:blipFill>
          <a:blip r:embed="rId3" cstate="print"/>
          <a:srcRect/>
          <a:stretch>
            <a:fillRect/>
          </a:stretch>
        </p:blipFill>
        <p:spPr bwMode="auto">
          <a:xfrm>
            <a:off x="5219700" y="3933825"/>
            <a:ext cx="2416175" cy="26368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900113" y="0"/>
            <a:ext cx="7278687" cy="1139825"/>
          </a:xfrm>
        </p:spPr>
        <p:txBody>
          <a:bodyPr/>
          <a:lstStyle/>
          <a:p>
            <a:r>
              <a:rPr lang="zh-TW" altLang="en-US" sz="3600" b="1" smtClean="0">
                <a:solidFill>
                  <a:srgbClr val="0000F0"/>
                </a:solidFill>
                <a:ea typeface="DFKai-SB" pitchFamily="65" charset="-120"/>
              </a:rPr>
              <a:t>糖化血色素</a:t>
            </a:r>
            <a:r>
              <a:rPr lang="en-US" altLang="zh-TW" sz="3600" b="1" smtClean="0">
                <a:solidFill>
                  <a:srgbClr val="0000F0"/>
                </a:solidFill>
                <a:ea typeface="DFKai-SB" pitchFamily="65" charset="-120"/>
              </a:rPr>
              <a:t>(Hba1c)</a:t>
            </a:r>
            <a:r>
              <a:rPr lang="zh-TW" altLang="en-US" sz="3600" b="1" smtClean="0">
                <a:solidFill>
                  <a:srgbClr val="0000F0"/>
                </a:solidFill>
                <a:ea typeface="DFKai-SB" pitchFamily="65" charset="-120"/>
              </a:rPr>
              <a:t>與血糖值對照表</a:t>
            </a:r>
            <a:endParaRPr lang="en-US" altLang="zh-TW" sz="3600" b="1" smtClean="0">
              <a:solidFill>
                <a:srgbClr val="0000F0"/>
              </a:solidFill>
              <a:ea typeface="DFKai-SB" pitchFamily="65" charset="-120"/>
            </a:endParaRPr>
          </a:p>
        </p:txBody>
      </p:sp>
      <p:graphicFrame>
        <p:nvGraphicFramePr>
          <p:cNvPr id="109639" name="Group 71"/>
          <p:cNvGraphicFramePr>
            <a:graphicFrameLocks noGrp="1"/>
          </p:cNvGraphicFramePr>
          <p:nvPr>
            <p:ph idx="1"/>
          </p:nvPr>
        </p:nvGraphicFramePr>
        <p:xfrm>
          <a:off x="685800" y="1219200"/>
          <a:ext cx="7848600" cy="4999078"/>
        </p:xfrm>
        <a:graphic>
          <a:graphicData uri="http://schemas.openxmlformats.org/drawingml/2006/table">
            <a:tbl>
              <a:tblPr/>
              <a:tblGrid>
                <a:gridCol w="2638425"/>
                <a:gridCol w="2314575"/>
                <a:gridCol w="2895600"/>
              </a:tblGrid>
              <a:tr h="4270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1" i="0" u="none" strike="noStrike" cap="none" normalizeH="0" baseline="0" smtClean="0">
                          <a:ln>
                            <a:noFill/>
                          </a:ln>
                          <a:solidFill>
                            <a:srgbClr val="000000"/>
                          </a:solidFill>
                          <a:effectLst/>
                          <a:latin typeface="Arial" pitchFamily="34" charset="0"/>
                          <a:ea typeface="PMingLiU" pitchFamily="18" charset="-120"/>
                        </a:rPr>
                        <a:t>HbA1c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200" b="1" i="0" u="none" strike="noStrike" cap="none" normalizeH="0" baseline="0" smtClean="0">
                          <a:ln>
                            <a:noFill/>
                          </a:ln>
                          <a:solidFill>
                            <a:srgbClr val="000000"/>
                          </a:solidFill>
                          <a:effectLst/>
                          <a:latin typeface="Arial" pitchFamily="34" charset="0"/>
                          <a:ea typeface="PMingLiU" pitchFamily="18" charset="-120"/>
                        </a:rPr>
                        <a:t>血糖 </a:t>
                      </a:r>
                      <a:r>
                        <a:rPr kumimoji="1" lang="en-US" altLang="zh-TW" sz="2200" b="1" i="0" u="none" strike="noStrike" cap="none" normalizeH="0" baseline="0" smtClean="0">
                          <a:ln>
                            <a:noFill/>
                          </a:ln>
                          <a:solidFill>
                            <a:srgbClr val="000000"/>
                          </a:solidFill>
                          <a:effectLst/>
                          <a:latin typeface="Arial" pitchFamily="34" charset="0"/>
                          <a:ea typeface="PMingLiU" pitchFamily="18" charset="-120"/>
                        </a:rPr>
                        <a:t>mmol/L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200" b="1" i="0" u="none" strike="noStrike" cap="none" normalizeH="0" baseline="0" smtClean="0">
                          <a:ln>
                            <a:noFill/>
                          </a:ln>
                          <a:solidFill>
                            <a:srgbClr val="000000"/>
                          </a:solidFill>
                          <a:effectLst/>
                          <a:latin typeface="Arial" pitchFamily="34" charset="0"/>
                          <a:ea typeface="PMingLiU" pitchFamily="18" charset="-120"/>
                        </a:rPr>
                        <a:t>意義</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6</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7.0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400" b="0" i="0" u="none" strike="noStrike" cap="none" normalizeH="0" baseline="0" smtClean="0">
                          <a:ln>
                            <a:noFill/>
                          </a:ln>
                          <a:solidFill>
                            <a:srgbClr val="000000"/>
                          </a:solidFill>
                          <a:effectLst/>
                          <a:latin typeface="Arial" pitchFamily="34" charset="0"/>
                          <a:ea typeface="DFKai-SB" pitchFamily="65" charset="-120"/>
                        </a:rPr>
                        <a:t>正常值</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7</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8.6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zh-TW" altLang="en-US" sz="2400" b="1" i="0" u="none" strike="noStrike" cap="none" normalizeH="0" baseline="0" smtClean="0">
                          <a:ln>
                            <a:noFill/>
                          </a:ln>
                          <a:solidFill>
                            <a:srgbClr val="000000"/>
                          </a:solidFill>
                          <a:effectLst/>
                          <a:latin typeface="DFKai-SB" pitchFamily="65" charset="-120"/>
                          <a:ea typeface="DFKai-SB" pitchFamily="65" charset="-120"/>
                        </a:rPr>
                        <a:t>治療目標為</a:t>
                      </a:r>
                      <a:r>
                        <a:rPr kumimoji="0" lang="en-US" altLang="zh-TW" sz="2400" b="1" i="0" u="none" strike="noStrike" cap="none" normalizeH="0" baseline="0" smtClean="0">
                          <a:ln>
                            <a:noFill/>
                          </a:ln>
                          <a:solidFill>
                            <a:srgbClr val="000000"/>
                          </a:solidFill>
                          <a:effectLst/>
                          <a:latin typeface="DFKai-SB" pitchFamily="65" charset="-120"/>
                          <a:ea typeface="DFKai-SB" pitchFamily="65" charset="-120"/>
                        </a:rPr>
                        <a:t>&lt; 7.0%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8</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10.2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400" b="1" i="0" u="none" strike="noStrike" cap="none" normalizeH="0" baseline="0" smtClean="0">
                          <a:ln>
                            <a:noFill/>
                          </a:ln>
                          <a:solidFill>
                            <a:srgbClr val="000000"/>
                          </a:solidFill>
                          <a:effectLst/>
                          <a:latin typeface="DFKai-SB" pitchFamily="65" charset="-120"/>
                          <a:ea typeface="DFKai-SB" pitchFamily="65" charset="-120"/>
                        </a:rPr>
                        <a:t>要小心了喔</a:t>
                      </a:r>
                      <a:r>
                        <a:rPr kumimoji="1" lang="en-US" altLang="zh-TW" sz="2400" b="1" i="0" u="none" strike="noStrike" cap="none" normalizeH="0" baseline="0" smtClean="0">
                          <a:ln>
                            <a:noFill/>
                          </a:ln>
                          <a:solidFill>
                            <a:srgbClr val="000000"/>
                          </a:solidFill>
                          <a:effectLst/>
                          <a:latin typeface="DFKai-SB" pitchFamily="65" charset="-120"/>
                          <a:ea typeface="DFKai-SB" pitchFamily="65" charset="-120"/>
                        </a:rPr>
                        <a:t>!</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9</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11.8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PMingLiU" pitchFamily="18" charset="-12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10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13.3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PMingLiU" pitchFamily="18" charset="-120"/>
                        </a:rPr>
                        <a:t>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11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14.9</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PMingLiU" pitchFamily="18" charset="-12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12</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16.6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PMingLiU" pitchFamily="18" charset="-12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13</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18.1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PMingLiU" pitchFamily="18" charset="-12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14</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19.7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PMingLiU" pitchFamily="18" charset="-12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15</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0" i="0" u="none" strike="noStrike" cap="none" normalizeH="0" baseline="0" smtClean="0">
                          <a:ln>
                            <a:noFill/>
                          </a:ln>
                          <a:solidFill>
                            <a:srgbClr val="000000"/>
                          </a:solidFill>
                          <a:effectLst/>
                          <a:latin typeface="Arial" pitchFamily="34" charset="0"/>
                          <a:ea typeface="PMingLiU" pitchFamily="18" charset="-120"/>
                        </a:rPr>
                        <a:t>21.3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PMingLiU" pitchFamily="18" charset="-12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50228" name="AutoShape 61"/>
          <p:cNvSpPr>
            <a:spLocks noChangeArrowheads="1"/>
          </p:cNvSpPr>
          <p:nvPr/>
        </p:nvSpPr>
        <p:spPr bwMode="auto">
          <a:xfrm>
            <a:off x="5410200" y="2819400"/>
            <a:ext cx="3489325" cy="3019425"/>
          </a:xfrm>
          <a:prstGeom prst="irregularSeal2">
            <a:avLst/>
          </a:prstGeom>
          <a:solidFill>
            <a:srgbClr val="FFFFFF"/>
          </a:solidFill>
          <a:ln w="9525">
            <a:solidFill>
              <a:schemeClr val="tx1"/>
            </a:solidFill>
            <a:miter lim="800000"/>
            <a:headEnd/>
            <a:tailEnd/>
          </a:ln>
        </p:spPr>
        <p:txBody>
          <a:bodyPr wrap="none" anchor="ctr"/>
          <a:lstStyle/>
          <a:p>
            <a:pPr algn="ctr"/>
            <a:r>
              <a:rPr lang="zh-TW" altLang="en-US" sz="2200" b="1">
                <a:solidFill>
                  <a:srgbClr val="000000"/>
                </a:solidFill>
                <a:latin typeface="BiauKai" pitchFamily="-84" charset="-120"/>
                <a:ea typeface="BiauKai" pitchFamily="-84" charset="-120"/>
              </a:rPr>
              <a:t>糖化血色素越高</a:t>
            </a:r>
          </a:p>
          <a:p>
            <a:pPr algn="ctr"/>
            <a:r>
              <a:rPr lang="zh-TW" altLang="en-US" sz="2200" b="1">
                <a:solidFill>
                  <a:srgbClr val="000000"/>
                </a:solidFill>
                <a:latin typeface="BiauKai" pitchFamily="-84" charset="-120"/>
                <a:ea typeface="BiauKai" pitchFamily="-84" charset="-120"/>
              </a:rPr>
              <a:t>得到慢性合併症的</a:t>
            </a:r>
          </a:p>
          <a:p>
            <a:pPr algn="ctr"/>
            <a:r>
              <a:rPr lang="zh-TW" altLang="en-US" sz="2200" b="1">
                <a:solidFill>
                  <a:srgbClr val="000000"/>
                </a:solidFill>
                <a:latin typeface="BiauKai" pitchFamily="-84" charset="-120"/>
                <a:ea typeface="BiauKai" pitchFamily="-84" charset="-120"/>
              </a:rPr>
              <a:t>機會就越高</a:t>
            </a:r>
          </a:p>
        </p:txBody>
      </p:sp>
      <p:pic>
        <p:nvPicPr>
          <p:cNvPr id="50229" name="Picture 63" descr="LVA4"/>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5867400" y="5029200"/>
            <a:ext cx="939800" cy="1125538"/>
          </a:xfrm>
          <a:prstGeom prst="rect">
            <a:avLst/>
          </a:prstGeom>
          <a:noFill/>
          <a:ln w="9525">
            <a:noFill/>
            <a:miter lim="800000"/>
            <a:headEnd/>
            <a:tailEnd/>
          </a:ln>
        </p:spPr>
      </p:pic>
      <p:pic>
        <p:nvPicPr>
          <p:cNvPr id="50230" name="Picture 64" descr="進入標準尺寸的圖片"/>
          <p:cNvPicPr>
            <a:picLocks noChangeAspect="1" noChangeArrowheads="1"/>
          </p:cNvPicPr>
          <p:nvPr/>
        </p:nvPicPr>
        <p:blipFill>
          <a:blip r:embed="rId3" cstate="print"/>
          <a:srcRect/>
          <a:stretch>
            <a:fillRect/>
          </a:stretch>
        </p:blipFill>
        <p:spPr bwMode="auto">
          <a:xfrm>
            <a:off x="7543800" y="4800600"/>
            <a:ext cx="1020763" cy="12906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755650" y="476250"/>
            <a:ext cx="7772400" cy="776288"/>
          </a:xfrm>
        </p:spPr>
        <p:txBody>
          <a:bodyPr/>
          <a:lstStyle/>
          <a:p>
            <a:pPr algn="ctr"/>
            <a:r>
              <a:rPr lang="zh-TW" altLang="en-US" b="1" smtClean="0">
                <a:solidFill>
                  <a:srgbClr val="0000F0"/>
                </a:solidFill>
                <a:ea typeface="DFKai-SB" pitchFamily="65" charset="-120"/>
              </a:rPr>
              <a:t>糖尿病治療的目標</a:t>
            </a:r>
          </a:p>
        </p:txBody>
      </p:sp>
      <p:grpSp>
        <p:nvGrpSpPr>
          <p:cNvPr id="51202" name="Group 3"/>
          <p:cNvGrpSpPr>
            <a:grpSpLocks/>
          </p:cNvGrpSpPr>
          <p:nvPr/>
        </p:nvGrpSpPr>
        <p:grpSpPr bwMode="auto">
          <a:xfrm>
            <a:off x="1179513" y="1509713"/>
            <a:ext cx="6873875" cy="4459287"/>
            <a:chOff x="647" y="951"/>
            <a:chExt cx="4330" cy="2809"/>
          </a:xfrm>
        </p:grpSpPr>
        <p:grpSp>
          <p:nvGrpSpPr>
            <p:cNvPr id="51204" name="Group 4"/>
            <p:cNvGrpSpPr>
              <a:grpSpLocks/>
            </p:cNvGrpSpPr>
            <p:nvPr/>
          </p:nvGrpSpPr>
          <p:grpSpPr bwMode="auto">
            <a:xfrm>
              <a:off x="1739" y="951"/>
              <a:ext cx="2090" cy="2809"/>
              <a:chOff x="1163" y="951"/>
              <a:chExt cx="2090" cy="2809"/>
            </a:xfrm>
          </p:grpSpPr>
          <p:grpSp>
            <p:nvGrpSpPr>
              <p:cNvPr id="51207" name="Group 5"/>
              <p:cNvGrpSpPr>
                <a:grpSpLocks/>
              </p:cNvGrpSpPr>
              <p:nvPr/>
            </p:nvGrpSpPr>
            <p:grpSpPr bwMode="auto">
              <a:xfrm>
                <a:off x="2091" y="951"/>
                <a:ext cx="195" cy="2531"/>
                <a:chOff x="2091" y="951"/>
                <a:chExt cx="195" cy="2531"/>
              </a:xfrm>
            </p:grpSpPr>
            <p:sp>
              <p:nvSpPr>
                <p:cNvPr id="72710" name="Rectangle 6"/>
                <p:cNvSpPr>
                  <a:spLocks noChangeArrowheads="1"/>
                </p:cNvSpPr>
                <p:nvPr/>
              </p:nvSpPr>
              <p:spPr bwMode="auto">
                <a:xfrm>
                  <a:off x="2091" y="951"/>
                  <a:ext cx="195" cy="2529"/>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72711" name="Rectangle 7"/>
                <p:cNvSpPr>
                  <a:spLocks noChangeArrowheads="1"/>
                </p:cNvSpPr>
                <p:nvPr/>
              </p:nvSpPr>
              <p:spPr bwMode="auto">
                <a:xfrm>
                  <a:off x="2164" y="952"/>
                  <a:ext cx="57" cy="2529"/>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72712" name="Rectangle 8"/>
                <p:cNvSpPr>
                  <a:spLocks noChangeArrowheads="1"/>
                </p:cNvSpPr>
                <p:nvPr/>
              </p:nvSpPr>
              <p:spPr bwMode="auto">
                <a:xfrm>
                  <a:off x="2164" y="1453"/>
                  <a:ext cx="57" cy="2029"/>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72713" name="Rectangle 9"/>
                <p:cNvSpPr>
                  <a:spLocks noChangeArrowheads="1"/>
                </p:cNvSpPr>
                <p:nvPr/>
              </p:nvSpPr>
              <p:spPr bwMode="auto">
                <a:xfrm>
                  <a:off x="2163" y="2909"/>
                  <a:ext cx="57" cy="573"/>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zh-TW" altLang="en-US"/>
                </a:p>
              </p:txBody>
            </p:sp>
          </p:grpSp>
          <p:sp>
            <p:nvSpPr>
              <p:cNvPr id="72714" name="Oval 10"/>
              <p:cNvSpPr>
                <a:spLocks noChangeArrowheads="1"/>
              </p:cNvSpPr>
              <p:nvPr/>
            </p:nvSpPr>
            <p:spPr bwMode="auto">
              <a:xfrm>
                <a:off x="2022" y="3446"/>
                <a:ext cx="329" cy="314"/>
              </a:xfrm>
              <a:prstGeom prst="ellipse">
                <a:avLst/>
              </a:prstGeom>
              <a:gradFill rotWithShape="1">
                <a:gsLst>
                  <a:gs pos="0">
                    <a:srgbClr val="FF0000">
                      <a:gamma/>
                      <a:tint val="43137"/>
                      <a:invGamma/>
                    </a:srgbClr>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72715" name="Text Box 11"/>
              <p:cNvSpPr txBox="1">
                <a:spLocks noChangeArrowheads="1"/>
              </p:cNvSpPr>
              <p:nvPr/>
            </p:nvSpPr>
            <p:spPr bwMode="auto">
              <a:xfrm>
                <a:off x="2299" y="2704"/>
                <a:ext cx="925"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kumimoji="0" lang="en-US" altLang="zh-TW" sz="1600" b="1">
                    <a:solidFill>
                      <a:srgbClr val="000000"/>
                    </a:solidFill>
                    <a:effectLst>
                      <a:outerShdw blurRad="38100" dist="38100" dir="2700000" algn="tl">
                        <a:srgbClr val="C0C0C0"/>
                      </a:outerShdw>
                    </a:effectLst>
                    <a:latin typeface="Verdana" pitchFamily="34" charset="0"/>
                  </a:rPr>
                  <a:t>7.8mmol/L</a:t>
                </a:r>
              </a:p>
            </p:txBody>
          </p:sp>
          <p:sp>
            <p:nvSpPr>
              <p:cNvPr id="72716" name="Text Box 12"/>
              <p:cNvSpPr txBox="1">
                <a:spLocks noChangeArrowheads="1"/>
              </p:cNvSpPr>
              <p:nvPr/>
            </p:nvSpPr>
            <p:spPr bwMode="auto">
              <a:xfrm>
                <a:off x="1163" y="2805"/>
                <a:ext cx="969"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kumimoji="0" lang="en-US" altLang="zh-TW" sz="1600" b="1">
                    <a:solidFill>
                      <a:srgbClr val="000000"/>
                    </a:solidFill>
                    <a:effectLst>
                      <a:outerShdw blurRad="38100" dist="38100" dir="2700000" algn="tl">
                        <a:srgbClr val="C0C0C0"/>
                      </a:outerShdw>
                    </a:effectLst>
                    <a:latin typeface="Verdana" pitchFamily="34" charset="0"/>
                  </a:rPr>
                  <a:t>6.7 mmol/L</a:t>
                </a:r>
              </a:p>
            </p:txBody>
          </p:sp>
          <p:sp>
            <p:nvSpPr>
              <p:cNvPr id="72717" name="Text Box 13"/>
              <p:cNvSpPr txBox="1">
                <a:spLocks noChangeArrowheads="1"/>
              </p:cNvSpPr>
              <p:nvPr/>
            </p:nvSpPr>
            <p:spPr bwMode="auto">
              <a:xfrm>
                <a:off x="2331" y="1357"/>
                <a:ext cx="922"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kumimoji="0" lang="en-US" altLang="zh-TW" sz="1600" b="1">
                    <a:solidFill>
                      <a:srgbClr val="000000"/>
                    </a:solidFill>
                    <a:effectLst>
                      <a:outerShdw blurRad="38100" dist="38100" dir="2700000" algn="tl">
                        <a:srgbClr val="C0C0C0"/>
                      </a:outerShdw>
                    </a:effectLst>
                    <a:latin typeface="Verdana" pitchFamily="34" charset="0"/>
                  </a:rPr>
                  <a:t>10 mmol/L</a:t>
                </a:r>
              </a:p>
            </p:txBody>
          </p:sp>
          <p:sp>
            <p:nvSpPr>
              <p:cNvPr id="72718" name="Text Box 14"/>
              <p:cNvSpPr txBox="1">
                <a:spLocks noChangeArrowheads="1"/>
              </p:cNvSpPr>
              <p:nvPr/>
            </p:nvSpPr>
            <p:spPr bwMode="auto">
              <a:xfrm>
                <a:off x="1165" y="3385"/>
                <a:ext cx="969"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kumimoji="0" lang="en-US" altLang="zh-TW" sz="1600" b="1">
                    <a:solidFill>
                      <a:srgbClr val="000000"/>
                    </a:solidFill>
                    <a:effectLst>
                      <a:outerShdw blurRad="38100" dist="38100" dir="2700000" algn="tl">
                        <a:srgbClr val="C0C0C0"/>
                      </a:outerShdw>
                    </a:effectLst>
                    <a:latin typeface="Verdana" pitchFamily="34" charset="0"/>
                  </a:rPr>
                  <a:t>5.7 mmol/L</a:t>
                </a:r>
              </a:p>
            </p:txBody>
          </p:sp>
        </p:grpSp>
        <p:sp>
          <p:nvSpPr>
            <p:cNvPr id="72719" name="AutoShape 15"/>
            <p:cNvSpPr>
              <a:spLocks noChangeArrowheads="1"/>
            </p:cNvSpPr>
            <p:nvPr/>
          </p:nvSpPr>
          <p:spPr bwMode="auto">
            <a:xfrm>
              <a:off x="647" y="2864"/>
              <a:ext cx="1423" cy="658"/>
            </a:xfrm>
            <a:prstGeom prst="upDownArrow">
              <a:avLst>
                <a:gd name="adj1" fmla="val 66130"/>
                <a:gd name="adj2" fmla="val 21431"/>
              </a:avLst>
            </a:prstGeom>
            <a:solidFill>
              <a:schemeClr val="tx2">
                <a:alpha val="2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0" hangingPunct="0"/>
              <a:r>
                <a:rPr kumimoji="0" lang="zh-TW" altLang="en-US" b="1">
                  <a:solidFill>
                    <a:srgbClr val="000000"/>
                  </a:solidFill>
                  <a:effectLst>
                    <a:outerShdw blurRad="38100" dist="38100" dir="2700000" algn="tl">
                      <a:srgbClr val="FFFFFF"/>
                    </a:outerShdw>
                  </a:effectLst>
                  <a:latin typeface="Verdana" pitchFamily="34" charset="0"/>
                </a:rPr>
                <a:t>空腹血糖</a:t>
              </a:r>
              <a:endParaRPr kumimoji="0" lang="en-US" altLang="zh-TW" b="1">
                <a:solidFill>
                  <a:srgbClr val="000000"/>
                </a:solidFill>
                <a:effectLst>
                  <a:outerShdw blurRad="38100" dist="38100" dir="2700000" algn="tl">
                    <a:srgbClr val="FFFFFF"/>
                  </a:outerShdw>
                </a:effectLst>
                <a:latin typeface="Verdana" pitchFamily="34" charset="0"/>
              </a:endParaRPr>
            </a:p>
            <a:p>
              <a:pPr algn="ctr" eaLnBrk="0" hangingPunct="0"/>
              <a:r>
                <a:rPr kumimoji="0" lang="zh-TW" altLang="en-US" b="1">
                  <a:solidFill>
                    <a:srgbClr val="000000"/>
                  </a:solidFill>
                  <a:effectLst>
                    <a:outerShdw blurRad="38100" dist="38100" dir="2700000" algn="tl">
                      <a:srgbClr val="FFFFFF"/>
                    </a:outerShdw>
                  </a:effectLst>
                  <a:latin typeface="Verdana" pitchFamily="34" charset="0"/>
                </a:rPr>
                <a:t>目標區</a:t>
              </a:r>
            </a:p>
          </p:txBody>
        </p:sp>
        <p:sp>
          <p:nvSpPr>
            <p:cNvPr id="72720" name="AutoShape 16"/>
            <p:cNvSpPr>
              <a:spLocks noChangeArrowheads="1"/>
            </p:cNvSpPr>
            <p:nvPr/>
          </p:nvSpPr>
          <p:spPr bwMode="auto">
            <a:xfrm>
              <a:off x="3464" y="1434"/>
              <a:ext cx="1513" cy="1452"/>
            </a:xfrm>
            <a:prstGeom prst="upDownArrow">
              <a:avLst>
                <a:gd name="adj1" fmla="val 66130"/>
                <a:gd name="adj2" fmla="val 29844"/>
              </a:avLst>
            </a:prstGeom>
            <a:solidFill>
              <a:schemeClr val="tx2">
                <a:alpha val="2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0" hangingPunct="0"/>
              <a:r>
                <a:rPr kumimoji="0" lang="zh-TW" altLang="en-US" b="1">
                  <a:solidFill>
                    <a:srgbClr val="000000"/>
                  </a:solidFill>
                  <a:effectLst>
                    <a:outerShdw blurRad="38100" dist="38100" dir="2700000" algn="tl">
                      <a:srgbClr val="FFFFFF"/>
                    </a:outerShdw>
                  </a:effectLst>
                  <a:latin typeface="Verdana" pitchFamily="34" charset="0"/>
                </a:rPr>
                <a:t>飯後</a:t>
              </a:r>
              <a:endParaRPr kumimoji="0" lang="en-US" altLang="zh-TW" b="1">
                <a:solidFill>
                  <a:srgbClr val="000000"/>
                </a:solidFill>
                <a:effectLst>
                  <a:outerShdw blurRad="38100" dist="38100" dir="2700000" algn="tl">
                    <a:srgbClr val="FFFFFF"/>
                  </a:outerShdw>
                </a:effectLst>
                <a:latin typeface="Verdana" pitchFamily="34" charset="0"/>
              </a:endParaRPr>
            </a:p>
            <a:p>
              <a:pPr algn="ctr" eaLnBrk="0" hangingPunct="0"/>
              <a:r>
                <a:rPr kumimoji="0" lang="en-US" altLang="zh-TW" b="1">
                  <a:solidFill>
                    <a:srgbClr val="000000"/>
                  </a:solidFill>
                  <a:effectLst>
                    <a:outerShdw blurRad="38100" dist="38100" dir="2700000" algn="tl">
                      <a:srgbClr val="FFFFFF"/>
                    </a:outerShdw>
                  </a:effectLst>
                  <a:latin typeface="Verdana" pitchFamily="34" charset="0"/>
                </a:rPr>
                <a:t>2</a:t>
              </a:r>
              <a:r>
                <a:rPr kumimoji="0" lang="zh-TW" altLang="en-US" b="1">
                  <a:solidFill>
                    <a:srgbClr val="000000"/>
                  </a:solidFill>
                  <a:effectLst>
                    <a:outerShdw blurRad="38100" dist="38100" dir="2700000" algn="tl">
                      <a:srgbClr val="FFFFFF"/>
                    </a:outerShdw>
                  </a:effectLst>
                  <a:latin typeface="Verdana" pitchFamily="34" charset="0"/>
                </a:rPr>
                <a:t>小時血糖</a:t>
              </a:r>
              <a:endParaRPr kumimoji="0" lang="en-US" altLang="zh-TW" b="1">
                <a:solidFill>
                  <a:srgbClr val="000000"/>
                </a:solidFill>
                <a:effectLst>
                  <a:outerShdw blurRad="38100" dist="38100" dir="2700000" algn="tl">
                    <a:srgbClr val="FFFFFF"/>
                  </a:outerShdw>
                </a:effectLst>
                <a:latin typeface="Verdana" pitchFamily="34" charset="0"/>
              </a:endParaRPr>
            </a:p>
            <a:p>
              <a:pPr algn="ctr" eaLnBrk="0" hangingPunct="0"/>
              <a:r>
                <a:rPr kumimoji="0" lang="zh-TW" altLang="en-US" b="1">
                  <a:solidFill>
                    <a:srgbClr val="000000"/>
                  </a:solidFill>
                  <a:effectLst>
                    <a:outerShdw blurRad="38100" dist="38100" dir="2700000" algn="tl">
                      <a:srgbClr val="FFFFFF"/>
                    </a:outerShdw>
                  </a:effectLst>
                  <a:latin typeface="Verdana" pitchFamily="34" charset="0"/>
                </a:rPr>
                <a:t>目標區</a:t>
              </a:r>
            </a:p>
          </p:txBody>
        </p:sp>
      </p:grpSp>
      <p:sp>
        <p:nvSpPr>
          <p:cNvPr id="72721" name="Text Box 17"/>
          <p:cNvSpPr txBox="1">
            <a:spLocks noChangeArrowheads="1"/>
          </p:cNvSpPr>
          <p:nvPr/>
        </p:nvSpPr>
        <p:spPr bwMode="auto">
          <a:xfrm>
            <a:off x="1905000" y="6096000"/>
            <a:ext cx="4800600" cy="579438"/>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xmlns="">
                <a:solidFill>
                  <a:schemeClr val="tx2">
                    <a:alpha val="25000"/>
                  </a:schemeClr>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0" hangingPunct="0"/>
            <a:r>
              <a:rPr kumimoji="0" lang="zh-TW" altLang="en-US" sz="3200" b="1">
                <a:solidFill>
                  <a:srgbClr val="000000"/>
                </a:solidFill>
                <a:latin typeface="Verdana" pitchFamily="34" charset="0"/>
              </a:rPr>
              <a:t>糖化血色素</a:t>
            </a:r>
            <a:r>
              <a:rPr kumimoji="0" lang="en-US" altLang="zh-TW" sz="3200" b="1">
                <a:solidFill>
                  <a:srgbClr val="000000"/>
                </a:solidFill>
                <a:latin typeface="Verdana" pitchFamily="34" charset="0"/>
              </a:rPr>
              <a:t> 6.5-7.0%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611188" y="1125538"/>
            <a:ext cx="8162925" cy="762000"/>
          </a:xfrm>
        </p:spPr>
        <p:txBody>
          <a:bodyPr/>
          <a:lstStyle/>
          <a:p>
            <a:pPr algn="ctr" eaLnBrk="1" hangingPunct="1"/>
            <a:r>
              <a:rPr lang="zh-TW" altLang="en-US" sz="4600" b="1" smtClean="0">
                <a:solidFill>
                  <a:srgbClr val="0000F0"/>
                </a:solidFill>
                <a:latin typeface="DFKai-SB" pitchFamily="65" charset="-120"/>
                <a:ea typeface="DFKai-SB" pitchFamily="65" charset="-120"/>
              </a:rPr>
              <a:t>如何將血糖控制在理想範圍</a:t>
            </a:r>
            <a:r>
              <a:rPr lang="en-US" altLang="zh-TW" sz="4600" b="1" smtClean="0">
                <a:solidFill>
                  <a:srgbClr val="0000F0"/>
                </a:solidFill>
                <a:latin typeface="DFKai-SB" pitchFamily="65" charset="-120"/>
                <a:ea typeface="DFKai-SB" pitchFamily="65" charset="-120"/>
              </a:rPr>
              <a:t>?</a:t>
            </a:r>
          </a:p>
        </p:txBody>
      </p:sp>
      <p:pic>
        <p:nvPicPr>
          <p:cNvPr id="52226" name="Picture 3" descr="Insuli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0" y="0"/>
            <a:ext cx="1524000" cy="1600200"/>
          </a:xfrm>
          <a:prstGeom prst="rect">
            <a:avLst/>
          </a:prstGeom>
          <a:noFill/>
          <a:ln w="9525">
            <a:noFill/>
            <a:miter lim="800000"/>
            <a:headEnd/>
            <a:tailEnd/>
          </a:ln>
        </p:spPr>
      </p:pic>
      <p:sp>
        <p:nvSpPr>
          <p:cNvPr id="52227" name="Text Box 4"/>
          <p:cNvSpPr txBox="1">
            <a:spLocks noChangeArrowheads="1"/>
          </p:cNvSpPr>
          <p:nvPr/>
        </p:nvSpPr>
        <p:spPr bwMode="auto">
          <a:xfrm>
            <a:off x="3203575" y="2276475"/>
            <a:ext cx="2362200" cy="1006475"/>
          </a:xfrm>
          <a:prstGeom prst="rect">
            <a:avLst/>
          </a:prstGeom>
          <a:noFill/>
          <a:ln w="9525">
            <a:noFill/>
            <a:miter lim="800000"/>
            <a:headEnd/>
            <a:tailEnd/>
          </a:ln>
        </p:spPr>
        <p:txBody>
          <a:bodyPr>
            <a:spAutoFit/>
          </a:bodyPr>
          <a:lstStyle/>
          <a:p>
            <a:r>
              <a:rPr lang="zh-TW" altLang="en-US" sz="6000" b="1">
                <a:solidFill>
                  <a:srgbClr val="000000"/>
                </a:solidFill>
                <a:latin typeface="Verdana" pitchFamily="34" charset="0"/>
                <a:ea typeface="DFKai-SB" pitchFamily="65" charset="-120"/>
              </a:rPr>
              <a:t>飲食</a:t>
            </a:r>
          </a:p>
        </p:txBody>
      </p:sp>
      <p:sp>
        <p:nvSpPr>
          <p:cNvPr id="52228" name="Text Box 5"/>
          <p:cNvSpPr txBox="1">
            <a:spLocks noChangeArrowheads="1"/>
          </p:cNvSpPr>
          <p:nvPr/>
        </p:nvSpPr>
        <p:spPr bwMode="auto">
          <a:xfrm>
            <a:off x="755650" y="5300663"/>
            <a:ext cx="6731000" cy="1016000"/>
          </a:xfrm>
          <a:prstGeom prst="rect">
            <a:avLst/>
          </a:prstGeom>
          <a:noFill/>
          <a:ln w="9525">
            <a:noFill/>
            <a:miter lim="800000"/>
            <a:headEnd/>
            <a:tailEnd/>
          </a:ln>
        </p:spPr>
        <p:txBody>
          <a:bodyPr wrap="none">
            <a:spAutoFit/>
          </a:bodyPr>
          <a:lstStyle/>
          <a:p>
            <a:r>
              <a:rPr lang="zh-TW" altLang="en-US" sz="6000" b="1">
                <a:solidFill>
                  <a:srgbClr val="000000"/>
                </a:solidFill>
                <a:latin typeface="Verdana" pitchFamily="34" charset="0"/>
                <a:ea typeface="DFKai-SB" pitchFamily="65" charset="-120"/>
              </a:rPr>
              <a:t>運動</a:t>
            </a:r>
            <a:r>
              <a:rPr lang="zh-TW" altLang="en-US" sz="5400" b="1">
                <a:solidFill>
                  <a:srgbClr val="000000"/>
                </a:solidFill>
                <a:latin typeface="Verdana" pitchFamily="34" charset="0"/>
                <a:ea typeface="DFKai-SB" pitchFamily="65" charset="-120"/>
              </a:rPr>
              <a:t>              </a:t>
            </a:r>
            <a:r>
              <a:rPr lang="en-US" altLang="zh-TW" sz="5400" b="1">
                <a:solidFill>
                  <a:srgbClr val="000000"/>
                </a:solidFill>
                <a:latin typeface="Verdana" pitchFamily="34" charset="0"/>
                <a:ea typeface="DFKai-SB" pitchFamily="65" charset="-120"/>
              </a:rPr>
              <a:t> </a:t>
            </a:r>
            <a:r>
              <a:rPr lang="zh-TW" altLang="en-US" sz="6000" b="1">
                <a:solidFill>
                  <a:srgbClr val="000000"/>
                </a:solidFill>
                <a:latin typeface="Verdana" pitchFamily="34" charset="0"/>
                <a:ea typeface="DFKai-SB" pitchFamily="65" charset="-120"/>
              </a:rPr>
              <a:t>藥物</a:t>
            </a:r>
          </a:p>
        </p:txBody>
      </p:sp>
      <p:sp>
        <p:nvSpPr>
          <p:cNvPr id="52229" name="AutoShape 6"/>
          <p:cNvSpPr>
            <a:spLocks noChangeArrowheads="1"/>
          </p:cNvSpPr>
          <p:nvPr/>
        </p:nvSpPr>
        <p:spPr bwMode="auto">
          <a:xfrm>
            <a:off x="2411413" y="3357563"/>
            <a:ext cx="3200400" cy="2362200"/>
          </a:xfrm>
          <a:prstGeom prst="triangle">
            <a:avLst>
              <a:gd name="adj" fmla="val 50000"/>
            </a:avLst>
          </a:prstGeom>
          <a:noFill/>
          <a:ln w="57150">
            <a:solidFill>
              <a:srgbClr val="000000"/>
            </a:solidFill>
            <a:miter lim="800000"/>
            <a:headEnd/>
            <a:tailEnd/>
          </a:ln>
        </p:spPr>
        <p:txBody>
          <a:bodyPr wrap="none" anchor="ctr"/>
          <a:lstStyle/>
          <a:p>
            <a:endParaRPr lang="zh-TW" altLang="en-US"/>
          </a:p>
        </p:txBody>
      </p:sp>
      <p:pic>
        <p:nvPicPr>
          <p:cNvPr id="52230" name="Picture 7" descr="j0286861"/>
          <p:cNvPicPr>
            <a:picLocks noChangeAspect="1" noChangeArrowheads="1"/>
          </p:cNvPicPr>
          <p:nvPr/>
        </p:nvPicPr>
        <p:blipFill>
          <a:blip r:embed="rId3" cstate="print"/>
          <a:srcRect/>
          <a:stretch>
            <a:fillRect/>
          </a:stretch>
        </p:blipFill>
        <p:spPr bwMode="auto">
          <a:xfrm>
            <a:off x="7543800" y="4876800"/>
            <a:ext cx="1428750" cy="1804988"/>
          </a:xfrm>
          <a:prstGeom prst="rect">
            <a:avLst/>
          </a:prstGeom>
          <a:noFill/>
          <a:ln w="9525">
            <a:noFill/>
            <a:miter lim="800000"/>
            <a:headEnd/>
            <a:tailEnd/>
          </a:ln>
        </p:spPr>
      </p:pic>
      <p:pic>
        <p:nvPicPr>
          <p:cNvPr id="52231" name="Picture 8" descr="BD10664_"/>
          <p:cNvPicPr>
            <a:picLocks noChangeAspect="1" noChangeArrowheads="1"/>
          </p:cNvPicPr>
          <p:nvPr/>
        </p:nvPicPr>
        <p:blipFill>
          <a:blip r:embed="rId4" cstate="print"/>
          <a:srcRect/>
          <a:stretch>
            <a:fillRect/>
          </a:stretch>
        </p:blipFill>
        <p:spPr bwMode="auto">
          <a:xfrm>
            <a:off x="5508625" y="2133600"/>
            <a:ext cx="1684338" cy="1292225"/>
          </a:xfrm>
          <a:prstGeom prst="rect">
            <a:avLst/>
          </a:prstGeom>
          <a:noFill/>
          <a:ln w="9525">
            <a:noFill/>
            <a:miter lim="800000"/>
            <a:headEnd/>
            <a:tailEnd/>
          </a:ln>
        </p:spPr>
      </p:pic>
      <p:pic>
        <p:nvPicPr>
          <p:cNvPr id="52232" name="Picture 9" descr="http://203.65.100.155/ufile/doc/j1_3.gif"/>
          <p:cNvPicPr>
            <a:picLocks noChangeAspect="1" noChangeArrowheads="1"/>
          </p:cNvPicPr>
          <p:nvPr/>
        </p:nvPicPr>
        <p:blipFill>
          <a:blip r:embed="rId5" r:link="rId6" cstate="print"/>
          <a:srcRect/>
          <a:stretch>
            <a:fillRect/>
          </a:stretch>
        </p:blipFill>
        <p:spPr bwMode="auto">
          <a:xfrm>
            <a:off x="323850" y="3644900"/>
            <a:ext cx="1619250" cy="1420813"/>
          </a:xfrm>
          <a:prstGeom prst="rect">
            <a:avLst/>
          </a:prstGeom>
          <a:noFill/>
          <a:ln w="9525">
            <a:noFill/>
            <a:miter lim="800000"/>
            <a:headEnd/>
            <a:tailEnd/>
          </a:ln>
        </p:spPr>
      </p:pic>
      <p:sp>
        <p:nvSpPr>
          <p:cNvPr id="123914" name="Oval 10"/>
          <p:cNvSpPr>
            <a:spLocks noChangeArrowheads="1"/>
          </p:cNvSpPr>
          <p:nvPr/>
        </p:nvSpPr>
        <p:spPr bwMode="auto">
          <a:xfrm>
            <a:off x="2916238" y="2205038"/>
            <a:ext cx="2133600" cy="1371600"/>
          </a:xfrm>
          <a:prstGeom prst="ellipse">
            <a:avLst/>
          </a:prstGeom>
          <a:noFill/>
          <a:ln w="38100">
            <a:solidFill>
              <a:srgbClr val="FF0000"/>
            </a:solidFill>
            <a:round/>
            <a:headEnd/>
            <a:tailEnd/>
          </a:ln>
        </p:spPr>
        <p:txBody>
          <a:bodyPr wrap="none" anchor="ctr"/>
          <a:lstStyle/>
          <a:p>
            <a:endParaRPr lang="zh-TW" altLang="en-US"/>
          </a:p>
        </p:txBody>
      </p:sp>
      <p:sp>
        <p:nvSpPr>
          <p:cNvPr id="123915" name="Oval 11"/>
          <p:cNvSpPr>
            <a:spLocks noChangeArrowheads="1"/>
          </p:cNvSpPr>
          <p:nvPr/>
        </p:nvSpPr>
        <p:spPr bwMode="auto">
          <a:xfrm>
            <a:off x="539750" y="5157788"/>
            <a:ext cx="2133600" cy="1371600"/>
          </a:xfrm>
          <a:prstGeom prst="ellipse">
            <a:avLst/>
          </a:prstGeom>
          <a:noFill/>
          <a:ln w="38100">
            <a:solidFill>
              <a:srgbClr val="FF0000"/>
            </a:solidFill>
            <a:round/>
            <a:headEnd/>
            <a:tailEnd/>
          </a:ln>
        </p:spPr>
        <p:txBody>
          <a:bodyPr wrap="none" anchor="ctr"/>
          <a:lstStyle/>
          <a:p>
            <a:endParaRPr lang="zh-TW" altLang="en-US"/>
          </a:p>
        </p:txBody>
      </p:sp>
      <p:sp>
        <p:nvSpPr>
          <p:cNvPr id="123916" name="Oval 12"/>
          <p:cNvSpPr>
            <a:spLocks noChangeArrowheads="1"/>
          </p:cNvSpPr>
          <p:nvPr/>
        </p:nvSpPr>
        <p:spPr bwMode="auto">
          <a:xfrm>
            <a:off x="5364163" y="5229225"/>
            <a:ext cx="2133600" cy="1371600"/>
          </a:xfrm>
          <a:prstGeom prst="ellipse">
            <a:avLst/>
          </a:prstGeom>
          <a:noFill/>
          <a:ln w="38100">
            <a:solidFill>
              <a:srgbClr val="FF0000"/>
            </a:solidFill>
            <a:round/>
            <a:headEnd/>
            <a:tailEnd/>
          </a:ln>
        </p:spPr>
        <p:txBody>
          <a:bodyPr wrap="none" anchor="ct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14"/>
                                        </p:tgtEl>
                                        <p:attrNameLst>
                                          <p:attrName>style.visibility</p:attrName>
                                        </p:attrNameLst>
                                      </p:cBhvr>
                                      <p:to>
                                        <p:strVal val="visible"/>
                                      </p:to>
                                    </p:set>
                                    <p:animEffect transition="in" filter="blinds(horizontal)">
                                      <p:cBhvr>
                                        <p:cTn id="7" dur="500"/>
                                        <p:tgtEl>
                                          <p:spTgt spid="123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3915"/>
                                        </p:tgtEl>
                                        <p:attrNameLst>
                                          <p:attrName>style.visibility</p:attrName>
                                        </p:attrNameLst>
                                      </p:cBhvr>
                                      <p:to>
                                        <p:strVal val="visible"/>
                                      </p:to>
                                    </p:set>
                                    <p:animEffect transition="in" filter="blinds(horizontal)">
                                      <p:cBhvr>
                                        <p:cTn id="12" dur="500"/>
                                        <p:tgtEl>
                                          <p:spTgt spid="1239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3916"/>
                                        </p:tgtEl>
                                        <p:attrNameLst>
                                          <p:attrName>style.visibility</p:attrName>
                                        </p:attrNameLst>
                                      </p:cBhvr>
                                      <p:to>
                                        <p:strVal val="visible"/>
                                      </p:to>
                                    </p:set>
                                    <p:animEffect transition="in" filter="blinds(horizontal)">
                                      <p:cBhvr>
                                        <p:cTn id="17" dur="500"/>
                                        <p:tgtEl>
                                          <p:spTgt spid="123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4" grpId="0" animBg="1"/>
      <p:bldP spid="123915" grpId="0" animBg="1"/>
      <p:bldP spid="1239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152400"/>
            <a:ext cx="8229600" cy="1139825"/>
          </a:xfrm>
        </p:spPr>
        <p:txBody>
          <a:bodyPr/>
          <a:lstStyle/>
          <a:p>
            <a:pPr algn="ctr"/>
            <a:r>
              <a:rPr lang="zh-TW" altLang="en-US" sz="4800" b="1" smtClean="0">
                <a:solidFill>
                  <a:srgbClr val="0000F0"/>
                </a:solidFill>
                <a:latin typeface="DFKai-SB" pitchFamily="65" charset="-120"/>
                <a:ea typeface="DFKai-SB" pitchFamily="65" charset="-120"/>
              </a:rPr>
              <a:t>美國主要死因</a:t>
            </a:r>
            <a:endParaRPr lang="en-US" altLang="zh-TW" sz="4800" b="1" smtClean="0">
              <a:solidFill>
                <a:srgbClr val="0000F0"/>
              </a:solidFill>
              <a:latin typeface="DFKai-SB" pitchFamily="65" charset="-120"/>
              <a:ea typeface="DFKai-SB" pitchFamily="65" charset="-120"/>
            </a:endParaRPr>
          </a:p>
        </p:txBody>
      </p:sp>
      <p:sp>
        <p:nvSpPr>
          <p:cNvPr id="17411" name="Rectangle 3"/>
          <p:cNvSpPr>
            <a:spLocks noGrp="1" noChangeArrowheads="1"/>
          </p:cNvSpPr>
          <p:nvPr>
            <p:ph type="body" idx="1"/>
          </p:nvPr>
        </p:nvSpPr>
        <p:spPr>
          <a:xfrm>
            <a:off x="755650" y="1773238"/>
            <a:ext cx="7772400" cy="4114800"/>
          </a:xfrm>
        </p:spPr>
        <p:txBody>
          <a:bodyPr/>
          <a:lstStyle/>
          <a:p>
            <a:r>
              <a:rPr lang="zh-TW" altLang="en-US" sz="4000" u="sng" smtClean="0">
                <a:solidFill>
                  <a:srgbClr val="000000"/>
                </a:solidFill>
                <a:latin typeface="DFKai-SB" pitchFamily="65" charset="-120"/>
                <a:ea typeface="DFKai-SB" pitchFamily="65" charset="-120"/>
              </a:rPr>
              <a:t>被大白鯊咬致死</a:t>
            </a:r>
            <a:endParaRPr lang="en-US" altLang="zh-TW" sz="4000" u="sng" smtClean="0">
              <a:solidFill>
                <a:srgbClr val="000000"/>
              </a:solidFill>
              <a:latin typeface="DFKai-SB" pitchFamily="65" charset="-120"/>
              <a:ea typeface="DFKai-SB" pitchFamily="65" charset="-120"/>
            </a:endParaRPr>
          </a:p>
          <a:p>
            <a:pPr lvl="1"/>
            <a:r>
              <a:rPr lang="en-US" altLang="zh-TW" sz="3600" smtClean="0">
                <a:solidFill>
                  <a:srgbClr val="000000"/>
                </a:solidFill>
              </a:rPr>
              <a:t>70 </a:t>
            </a:r>
            <a:r>
              <a:rPr lang="zh-TW" altLang="en-US" sz="3600" smtClean="0">
                <a:solidFill>
                  <a:srgbClr val="000000"/>
                </a:solidFill>
                <a:latin typeface="DFKai-SB" pitchFamily="65" charset="-120"/>
                <a:ea typeface="DFKai-SB" pitchFamily="65" charset="-120"/>
              </a:rPr>
              <a:t>人</a:t>
            </a:r>
            <a:r>
              <a:rPr lang="en-US" altLang="zh-TW" sz="3600" smtClean="0">
                <a:solidFill>
                  <a:srgbClr val="000000"/>
                </a:solidFill>
                <a:latin typeface="DFKai-SB" pitchFamily="65" charset="-120"/>
                <a:ea typeface="DFKai-SB" pitchFamily="65" charset="-120"/>
              </a:rPr>
              <a:t>/</a:t>
            </a:r>
            <a:r>
              <a:rPr lang="zh-TW" altLang="en-US" sz="3600" smtClean="0">
                <a:solidFill>
                  <a:srgbClr val="000000"/>
                </a:solidFill>
                <a:latin typeface="DFKai-SB" pitchFamily="65" charset="-120"/>
                <a:ea typeface="DFKai-SB" pitchFamily="65" charset="-120"/>
              </a:rPr>
              <a:t>年</a:t>
            </a:r>
            <a:endParaRPr lang="en-US" altLang="zh-TW" sz="3600" smtClean="0">
              <a:solidFill>
                <a:srgbClr val="000000"/>
              </a:solidFill>
              <a:latin typeface="DFKai-SB" pitchFamily="65" charset="-120"/>
              <a:ea typeface="DFKai-SB" pitchFamily="65" charset="-120"/>
            </a:endParaRPr>
          </a:p>
          <a:p>
            <a:pPr lvl="1"/>
            <a:endParaRPr lang="en-US" altLang="zh-TW" sz="3600" smtClean="0">
              <a:solidFill>
                <a:srgbClr val="000000"/>
              </a:solidFill>
            </a:endParaRPr>
          </a:p>
          <a:p>
            <a:pPr lvl="1"/>
            <a:endParaRPr lang="en-US" altLang="zh-TW" sz="3600" smtClean="0">
              <a:solidFill>
                <a:srgbClr val="000000"/>
              </a:solidFill>
            </a:endParaRPr>
          </a:p>
          <a:p>
            <a:r>
              <a:rPr lang="zh-TW" altLang="en-US" sz="4000" u="sng" smtClean="0">
                <a:solidFill>
                  <a:srgbClr val="000000"/>
                </a:solidFill>
                <a:latin typeface="DFKai-SB" pitchFamily="65" charset="-120"/>
                <a:ea typeface="DFKai-SB" pitchFamily="65" charset="-120"/>
              </a:rPr>
              <a:t>死於糖尿病</a:t>
            </a:r>
            <a:endParaRPr lang="en-US" altLang="zh-TW" sz="4000" u="sng" smtClean="0">
              <a:solidFill>
                <a:srgbClr val="000000"/>
              </a:solidFill>
              <a:latin typeface="DFKai-SB" pitchFamily="65" charset="-120"/>
              <a:ea typeface="DFKai-SB" pitchFamily="65" charset="-120"/>
            </a:endParaRPr>
          </a:p>
          <a:p>
            <a:pPr lvl="1"/>
            <a:r>
              <a:rPr lang="en-US" altLang="zh-TW" sz="3600" smtClean="0">
                <a:solidFill>
                  <a:srgbClr val="000000"/>
                </a:solidFill>
              </a:rPr>
              <a:t>233,619</a:t>
            </a:r>
            <a:r>
              <a:rPr lang="zh-TW" altLang="en-US" sz="3600" smtClean="0">
                <a:solidFill>
                  <a:srgbClr val="000000"/>
                </a:solidFill>
                <a:latin typeface="DFKai-SB" pitchFamily="65" charset="-120"/>
                <a:ea typeface="DFKai-SB" pitchFamily="65" charset="-120"/>
              </a:rPr>
              <a:t>人</a:t>
            </a:r>
            <a:r>
              <a:rPr lang="en-US" altLang="zh-TW" sz="3600" smtClean="0">
                <a:solidFill>
                  <a:srgbClr val="000000"/>
                </a:solidFill>
                <a:latin typeface="DFKai-SB" pitchFamily="65" charset="-120"/>
                <a:ea typeface="DFKai-SB" pitchFamily="65" charset="-120"/>
              </a:rPr>
              <a:t>/</a:t>
            </a:r>
            <a:r>
              <a:rPr lang="zh-TW" altLang="en-US" sz="3600" smtClean="0">
                <a:solidFill>
                  <a:srgbClr val="000000"/>
                </a:solidFill>
                <a:latin typeface="DFKai-SB" pitchFamily="65" charset="-120"/>
                <a:ea typeface="DFKai-SB" pitchFamily="65" charset="-120"/>
              </a:rPr>
              <a:t>年</a:t>
            </a:r>
            <a:endParaRPr lang="en-US" altLang="zh-TW" sz="3600" smtClean="0">
              <a:solidFill>
                <a:srgbClr val="000000"/>
              </a:solidFill>
            </a:endParaRPr>
          </a:p>
        </p:txBody>
      </p:sp>
      <p:pic>
        <p:nvPicPr>
          <p:cNvPr id="17412" name="Picture 4"/>
          <p:cNvPicPr>
            <a:picLocks noChangeAspect="1" noChangeArrowheads="1"/>
          </p:cNvPicPr>
          <p:nvPr/>
        </p:nvPicPr>
        <p:blipFill>
          <a:blip r:embed="rId2" cstate="print"/>
          <a:srcRect/>
          <a:stretch>
            <a:fillRect/>
          </a:stretch>
        </p:blipFill>
        <p:spPr bwMode="auto">
          <a:xfrm>
            <a:off x="5292725" y="2060575"/>
            <a:ext cx="3657600" cy="27432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ox(in)">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box(in)">
                                      <p:cBhvr>
                                        <p:cTn id="12" dur="500"/>
                                        <p:tgtEl>
                                          <p:spTgt spid="17411">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box(in)">
                                      <p:cBhvr>
                                        <p:cTn id="15" dur="500"/>
                                        <p:tgtEl>
                                          <p:spTgt spid="1741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7411">
                                            <p:txEl>
                                              <p:pRg st="4" end="4"/>
                                            </p:txEl>
                                          </p:spTgt>
                                        </p:tgtEl>
                                        <p:attrNameLst>
                                          <p:attrName>style.visibility</p:attrName>
                                        </p:attrNameLst>
                                      </p:cBhvr>
                                      <p:to>
                                        <p:strVal val="visible"/>
                                      </p:to>
                                    </p:set>
                                    <p:animEffect transition="in" filter="box(in)">
                                      <p:cBhvr>
                                        <p:cTn id="20" dur="500"/>
                                        <p:tgtEl>
                                          <p:spTgt spid="17411">
                                            <p:txEl>
                                              <p:pRg st="4" end="4"/>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animEffect transition="in" filter="box(in)">
                                      <p:cBhvr>
                                        <p:cTn id="23"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684213" y="549275"/>
            <a:ext cx="8153400" cy="1143000"/>
          </a:xfrm>
        </p:spPr>
        <p:txBody>
          <a:bodyPr/>
          <a:lstStyle/>
          <a:p>
            <a:pPr algn="ctr" eaLnBrk="1" hangingPunct="1"/>
            <a:r>
              <a:rPr lang="zh-TW" altLang="en-US" b="1" smtClean="0">
                <a:solidFill>
                  <a:srgbClr val="0000F0"/>
                </a:solidFill>
                <a:latin typeface="DFKai-SB" pitchFamily="65" charset="-120"/>
                <a:ea typeface="DFKai-SB" pitchFamily="65" charset="-120"/>
              </a:rPr>
              <a:t>糖尿病是不是什麼都不能吃 ?</a:t>
            </a:r>
          </a:p>
        </p:txBody>
      </p:sp>
      <p:sp>
        <p:nvSpPr>
          <p:cNvPr id="236547" name="Rectangle 3"/>
          <p:cNvSpPr>
            <a:spLocks noGrp="1" noChangeArrowheads="1"/>
          </p:cNvSpPr>
          <p:nvPr>
            <p:ph type="body" idx="4294967295"/>
          </p:nvPr>
        </p:nvSpPr>
        <p:spPr>
          <a:xfrm>
            <a:off x="827088" y="1916113"/>
            <a:ext cx="7772400" cy="4114800"/>
          </a:xfrm>
        </p:spPr>
        <p:txBody>
          <a:bodyPr/>
          <a:lstStyle/>
          <a:p>
            <a:pPr eaLnBrk="1" hangingPunct="1"/>
            <a:r>
              <a:rPr lang="zh-TW" altLang="en-US" sz="4000" smtClean="0">
                <a:solidFill>
                  <a:srgbClr val="000000"/>
                </a:solidFill>
                <a:latin typeface="DFKai-SB" pitchFamily="65" charset="-120"/>
                <a:ea typeface="DFKai-SB" pitchFamily="65" charset="-120"/>
              </a:rPr>
              <a:t>錯</a:t>
            </a:r>
          </a:p>
          <a:p>
            <a:pPr eaLnBrk="1" hangingPunct="1"/>
            <a:r>
              <a:rPr lang="zh-TW" altLang="en-US" sz="4000" smtClean="0">
                <a:solidFill>
                  <a:srgbClr val="000000"/>
                </a:solidFill>
                <a:latin typeface="DFKai-SB" pitchFamily="65" charset="-120"/>
                <a:ea typeface="DFKai-SB" pitchFamily="65" charset="-120"/>
              </a:rPr>
              <a:t>什麼都可以吃，但是要控制量</a:t>
            </a:r>
          </a:p>
          <a:p>
            <a:pPr eaLnBrk="1" hangingPunct="1"/>
            <a:r>
              <a:rPr lang="zh-TW" altLang="en-US" sz="4000" smtClean="0">
                <a:solidFill>
                  <a:srgbClr val="000000"/>
                </a:solidFill>
                <a:latin typeface="DFKai-SB" pitchFamily="65" charset="-120"/>
                <a:ea typeface="DFKai-SB" pitchFamily="65" charset="-120"/>
              </a:rPr>
              <a:t>常見過量的食物: 飯、麵、各種水果、糖果、飲料等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Effect transition="in" filter="blinds(horizontal)">
                                      <p:cBhvr>
                                        <p:cTn id="7" dur="500"/>
                                        <p:tgtEl>
                                          <p:spTgt spid="236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6547">
                                            <p:txEl>
                                              <p:pRg st="1" end="1"/>
                                            </p:txEl>
                                          </p:spTgt>
                                        </p:tgtEl>
                                        <p:attrNameLst>
                                          <p:attrName>style.visibility</p:attrName>
                                        </p:attrNameLst>
                                      </p:cBhvr>
                                      <p:to>
                                        <p:strVal val="visible"/>
                                      </p:to>
                                    </p:set>
                                    <p:animEffect transition="in" filter="blinds(horizontal)">
                                      <p:cBhvr>
                                        <p:cTn id="12" dur="500"/>
                                        <p:tgtEl>
                                          <p:spTgt spid="236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6547">
                                            <p:txEl>
                                              <p:pRg st="2" end="2"/>
                                            </p:txEl>
                                          </p:spTgt>
                                        </p:tgtEl>
                                        <p:attrNameLst>
                                          <p:attrName>style.visibility</p:attrName>
                                        </p:attrNameLst>
                                      </p:cBhvr>
                                      <p:to>
                                        <p:strVal val="visible"/>
                                      </p:to>
                                    </p:set>
                                    <p:animEffect transition="in" filter="blinds(horizontal)">
                                      <p:cBhvr>
                                        <p:cTn id="17" dur="500"/>
                                        <p:tgtEl>
                                          <p:spTgt spid="236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3200400" y="3657600"/>
            <a:ext cx="1524000" cy="995363"/>
          </a:xfrm>
          <a:prstGeom prst="wedgeEllipseCallout">
            <a:avLst>
              <a:gd name="adj1" fmla="val 112815"/>
              <a:gd name="adj2" fmla="val 293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zh-TW" altLang="en-US" sz="2000">
                <a:solidFill>
                  <a:srgbClr val="000000"/>
                </a:solidFill>
              </a:rPr>
              <a:t>蛋豆魚肉類</a:t>
            </a:r>
          </a:p>
        </p:txBody>
      </p:sp>
      <p:sp>
        <p:nvSpPr>
          <p:cNvPr id="54274" name="Rectangle 3"/>
          <p:cNvSpPr>
            <a:spLocks noGrp="1" noChangeArrowheads="1"/>
          </p:cNvSpPr>
          <p:nvPr>
            <p:ph type="title"/>
          </p:nvPr>
        </p:nvSpPr>
        <p:spPr>
          <a:xfrm>
            <a:off x="539750" y="0"/>
            <a:ext cx="7772400" cy="1143000"/>
          </a:xfrm>
        </p:spPr>
        <p:txBody>
          <a:bodyPr/>
          <a:lstStyle/>
          <a:p>
            <a:r>
              <a:rPr lang="zh-TW" altLang="en-US" b="1" smtClean="0">
                <a:solidFill>
                  <a:srgbClr val="0000F0"/>
                </a:solidFill>
                <a:ea typeface="DFKai-SB" pitchFamily="65" charset="-120"/>
              </a:rPr>
              <a:t>糖尿病飲食原則</a:t>
            </a:r>
          </a:p>
        </p:txBody>
      </p:sp>
      <p:sp>
        <p:nvSpPr>
          <p:cNvPr id="54275" name="Rectangle 4"/>
          <p:cNvSpPr>
            <a:spLocks noGrp="1" noChangeArrowheads="1"/>
          </p:cNvSpPr>
          <p:nvPr>
            <p:ph type="body" idx="1"/>
          </p:nvPr>
        </p:nvSpPr>
        <p:spPr>
          <a:xfrm>
            <a:off x="684213" y="1082675"/>
            <a:ext cx="7772400" cy="4114800"/>
          </a:xfrm>
        </p:spPr>
        <p:txBody>
          <a:bodyPr/>
          <a:lstStyle/>
          <a:p>
            <a:pPr marL="609600" indent="-609600"/>
            <a:r>
              <a:rPr lang="zh-TW" altLang="en-US" sz="3600" b="1" smtClean="0">
                <a:solidFill>
                  <a:srgbClr val="000000"/>
                </a:solidFill>
                <a:latin typeface="DFKai-SB" pitchFamily="65" charset="-120"/>
                <a:ea typeface="DFKai-SB" pitchFamily="65" charset="-120"/>
              </a:rPr>
              <a:t>均衡攝取各類食物</a:t>
            </a:r>
          </a:p>
          <a:p>
            <a:pPr marL="609600" indent="-609600">
              <a:buFont typeface="Wingdings" pitchFamily="2" charset="2"/>
              <a:buNone/>
            </a:pPr>
            <a:r>
              <a:rPr lang="zh-TW" altLang="en-US" sz="3600" smtClean="0">
                <a:solidFill>
                  <a:srgbClr val="000000"/>
                </a:solidFill>
                <a:latin typeface="DFKai-SB" pitchFamily="65" charset="-120"/>
                <a:ea typeface="DFKai-SB" pitchFamily="65" charset="-120"/>
              </a:rPr>
              <a:t>   糖尿病飲食均衡的從六大類中攝取適合個人份量，以供身體利用，維持身體健康，且須長期遵循</a:t>
            </a:r>
            <a:endParaRPr lang="en-US" altLang="zh-TW" sz="3600" smtClean="0">
              <a:solidFill>
                <a:srgbClr val="000000"/>
              </a:solidFill>
              <a:latin typeface="DFKai-SB" pitchFamily="65" charset="-120"/>
              <a:ea typeface="DFKai-SB" pitchFamily="65" charset="-120"/>
            </a:endParaRPr>
          </a:p>
        </p:txBody>
      </p:sp>
      <p:pic>
        <p:nvPicPr>
          <p:cNvPr id="54276" name="Picture 5" descr="PE01027_"/>
          <p:cNvPicPr>
            <a:picLocks noChangeAspect="1" noChangeArrowheads="1"/>
          </p:cNvPicPr>
          <p:nvPr/>
        </p:nvPicPr>
        <p:blipFill>
          <a:blip r:embed="rId2" cstate="print"/>
          <a:srcRect/>
          <a:stretch>
            <a:fillRect/>
          </a:stretch>
        </p:blipFill>
        <p:spPr bwMode="auto">
          <a:xfrm>
            <a:off x="6629400" y="3810000"/>
            <a:ext cx="1362075" cy="2514600"/>
          </a:xfrm>
          <a:prstGeom prst="rect">
            <a:avLst/>
          </a:prstGeom>
          <a:noFill/>
          <a:ln w="9525">
            <a:noFill/>
            <a:miter lim="800000"/>
            <a:headEnd/>
            <a:tailEnd/>
          </a:ln>
        </p:spPr>
      </p:pic>
      <p:sp>
        <p:nvSpPr>
          <p:cNvPr id="23558" name="AutoShape 6"/>
          <p:cNvSpPr>
            <a:spLocks noChangeArrowheads="1"/>
          </p:cNvSpPr>
          <p:nvPr/>
        </p:nvSpPr>
        <p:spPr bwMode="auto">
          <a:xfrm>
            <a:off x="381000" y="3733800"/>
            <a:ext cx="1219200" cy="1428750"/>
          </a:xfrm>
          <a:prstGeom prst="wedgeEllipseCallout">
            <a:avLst>
              <a:gd name="adj1" fmla="val 170315"/>
              <a:gd name="adj2" fmla="val 133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zh-TW" altLang="en-US" sz="2000">
                <a:solidFill>
                  <a:srgbClr val="000000"/>
                </a:solidFill>
              </a:rPr>
              <a:t>五穀根莖類</a:t>
            </a:r>
          </a:p>
        </p:txBody>
      </p:sp>
      <p:sp>
        <p:nvSpPr>
          <p:cNvPr id="23559" name="AutoShape 7"/>
          <p:cNvSpPr>
            <a:spLocks noChangeArrowheads="1"/>
          </p:cNvSpPr>
          <p:nvPr/>
        </p:nvSpPr>
        <p:spPr bwMode="auto">
          <a:xfrm>
            <a:off x="1524000" y="6019800"/>
            <a:ext cx="1524000" cy="561975"/>
          </a:xfrm>
          <a:prstGeom prst="wedgeEllipseCallout">
            <a:avLst>
              <a:gd name="adj1" fmla="val 271250"/>
              <a:gd name="adj2" fmla="val -228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zh-TW" altLang="en-US" sz="2000">
                <a:solidFill>
                  <a:srgbClr val="000000"/>
                </a:solidFill>
              </a:rPr>
              <a:t>油脂類</a:t>
            </a:r>
          </a:p>
        </p:txBody>
      </p:sp>
      <p:sp>
        <p:nvSpPr>
          <p:cNvPr id="23560" name="AutoShape 8"/>
          <p:cNvSpPr>
            <a:spLocks noChangeArrowheads="1"/>
          </p:cNvSpPr>
          <p:nvPr/>
        </p:nvSpPr>
        <p:spPr bwMode="auto">
          <a:xfrm>
            <a:off x="1447800" y="5181600"/>
            <a:ext cx="1447800" cy="495300"/>
          </a:xfrm>
          <a:prstGeom prst="wedgeRoundRectCallout">
            <a:avLst>
              <a:gd name="adj1" fmla="val 218750"/>
              <a:gd name="adj2" fmla="val -11656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zh-TW" altLang="en-US">
                <a:solidFill>
                  <a:srgbClr val="000000"/>
                </a:solidFill>
              </a:rPr>
              <a:t>奶類</a:t>
            </a:r>
          </a:p>
        </p:txBody>
      </p:sp>
      <p:sp>
        <p:nvSpPr>
          <p:cNvPr id="23561" name="AutoShape 9"/>
          <p:cNvSpPr>
            <a:spLocks noChangeArrowheads="1"/>
          </p:cNvSpPr>
          <p:nvPr/>
        </p:nvSpPr>
        <p:spPr bwMode="auto">
          <a:xfrm>
            <a:off x="4800600" y="5486400"/>
            <a:ext cx="1447800" cy="561975"/>
          </a:xfrm>
          <a:prstGeom prst="wedgeEllipseCallout">
            <a:avLst>
              <a:gd name="adj1" fmla="val 49671"/>
              <a:gd name="adj2" fmla="val -12569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zh-TW" altLang="en-US" sz="2000">
                <a:solidFill>
                  <a:srgbClr val="000000"/>
                </a:solidFill>
              </a:rPr>
              <a:t>蔬菜類</a:t>
            </a:r>
          </a:p>
        </p:txBody>
      </p:sp>
      <p:sp>
        <p:nvSpPr>
          <p:cNvPr id="23562" name="AutoShape 10"/>
          <p:cNvSpPr>
            <a:spLocks noChangeArrowheads="1"/>
          </p:cNvSpPr>
          <p:nvPr/>
        </p:nvSpPr>
        <p:spPr bwMode="auto">
          <a:xfrm>
            <a:off x="3733800" y="4876800"/>
            <a:ext cx="2282825" cy="561975"/>
          </a:xfrm>
          <a:prstGeom prst="wedgeEllipseCallout">
            <a:avLst>
              <a:gd name="adj1" fmla="val 63005"/>
              <a:gd name="adj2" fmla="val -106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zh-TW" altLang="en-US" sz="2000">
                <a:solidFill>
                  <a:srgbClr val="000000"/>
                </a:solidFill>
              </a:rPr>
              <a:t>水果類</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body" idx="1"/>
          </p:nvPr>
        </p:nvSpPr>
        <p:spPr>
          <a:xfrm>
            <a:off x="611188" y="836613"/>
            <a:ext cx="8137525" cy="5761037"/>
          </a:xfrm>
        </p:spPr>
        <p:txBody>
          <a:bodyPr/>
          <a:lstStyle/>
          <a:p>
            <a:r>
              <a:rPr lang="zh-TW" altLang="en-US" b="1" smtClean="0">
                <a:solidFill>
                  <a:srgbClr val="000000"/>
                </a:solidFill>
                <a:latin typeface="DFKai-SB" pitchFamily="65" charset="-120"/>
                <a:ea typeface="DFKai-SB" pitchFamily="65" charset="-120"/>
              </a:rPr>
              <a:t>養成定時定量的進食習慣</a:t>
            </a:r>
            <a:r>
              <a:rPr lang="zh-TW" altLang="en-US" smtClean="0">
                <a:solidFill>
                  <a:srgbClr val="000000"/>
                </a:solidFill>
                <a:latin typeface="DFKai-SB" pitchFamily="65" charset="-120"/>
                <a:ea typeface="DFKai-SB" pitchFamily="65" charset="-120"/>
              </a:rPr>
              <a:t>，</a:t>
            </a:r>
            <a:r>
              <a:rPr lang="zh-TW" altLang="en-US" b="1" smtClean="0">
                <a:solidFill>
                  <a:srgbClr val="000000"/>
                </a:solidFill>
                <a:latin typeface="DFKai-SB" pitchFamily="65" charset="-120"/>
                <a:ea typeface="DFKai-SB" pitchFamily="65" charset="-120"/>
              </a:rPr>
              <a:t>有助於維持合理體重和血糖平穩</a:t>
            </a:r>
            <a:endParaRPr lang="en-US" altLang="zh-TW" b="1" smtClean="0">
              <a:solidFill>
                <a:srgbClr val="000000"/>
              </a:solidFill>
              <a:latin typeface="DFKai-SB" pitchFamily="65" charset="-120"/>
              <a:cs typeface="Times New Roman" pitchFamily="18" charset="0"/>
            </a:endParaRPr>
          </a:p>
          <a:p>
            <a:r>
              <a:rPr lang="zh-TW" altLang="en-US" b="1" smtClean="0">
                <a:solidFill>
                  <a:srgbClr val="000000"/>
                </a:solidFill>
                <a:latin typeface="DFKai-SB" pitchFamily="65" charset="-120"/>
                <a:ea typeface="DFKai-SB" pitchFamily="65" charset="-120"/>
              </a:rPr>
              <a:t>依照飲食計劃</a:t>
            </a:r>
            <a:r>
              <a:rPr lang="zh-TW" altLang="en-US" smtClean="0">
                <a:solidFill>
                  <a:srgbClr val="000000"/>
                </a:solidFill>
                <a:latin typeface="DFKai-SB" pitchFamily="65" charset="-120"/>
                <a:ea typeface="DFKai-SB" pitchFamily="65" charset="-120"/>
              </a:rPr>
              <a:t>，</a:t>
            </a:r>
            <a:r>
              <a:rPr lang="zh-TW" altLang="en-US" b="1" smtClean="0">
                <a:solidFill>
                  <a:srgbClr val="000000"/>
                </a:solidFill>
                <a:latin typeface="DFKai-SB" pitchFamily="65" charset="-120"/>
                <a:ea typeface="DFKai-SB" pitchFamily="65" charset="-120"/>
              </a:rPr>
              <a:t>多攝取含高纖維的食物</a:t>
            </a:r>
            <a:r>
              <a:rPr lang="zh-TW" altLang="en-US" smtClean="0">
                <a:solidFill>
                  <a:srgbClr val="000000"/>
                </a:solidFill>
                <a:latin typeface="DFKai-SB" pitchFamily="65" charset="-120"/>
                <a:ea typeface="DFKai-SB" pitchFamily="65" charset="-120"/>
              </a:rPr>
              <a:t>，</a:t>
            </a:r>
            <a:r>
              <a:rPr lang="zh-TW" altLang="en-US" b="1" smtClean="0">
                <a:solidFill>
                  <a:srgbClr val="000000"/>
                </a:solidFill>
                <a:latin typeface="DFKai-SB" pitchFamily="65" charset="-120"/>
                <a:ea typeface="DFKai-SB" pitchFamily="65" charset="-120"/>
              </a:rPr>
              <a:t>可減緩醣類的吸收</a:t>
            </a:r>
            <a:endParaRPr lang="en-US" altLang="zh-TW" b="1" smtClean="0">
              <a:solidFill>
                <a:srgbClr val="000000"/>
              </a:solidFill>
              <a:latin typeface="DFKai-SB" pitchFamily="65" charset="-120"/>
              <a:ea typeface="DFKai-SB" pitchFamily="65" charset="-120"/>
            </a:endParaRPr>
          </a:p>
          <a:p>
            <a:pPr>
              <a:buFont typeface="Wingdings" pitchFamily="2" charset="2"/>
              <a:buNone/>
            </a:pPr>
            <a:r>
              <a:rPr lang="en-US" altLang="zh-TW" smtClean="0">
                <a:solidFill>
                  <a:srgbClr val="000000"/>
                </a:solidFill>
                <a:latin typeface="DFKai-SB" pitchFamily="65" charset="-120"/>
                <a:ea typeface="DFKai-SB" pitchFamily="65" charset="-120"/>
              </a:rPr>
              <a:t>   </a:t>
            </a:r>
            <a:r>
              <a:rPr lang="zh-TW" altLang="en-US" sz="2800" smtClean="0">
                <a:solidFill>
                  <a:srgbClr val="000000"/>
                </a:solidFill>
                <a:latin typeface="DFKai-SB" pitchFamily="65" charset="-120"/>
                <a:ea typeface="DFKai-SB" pitchFamily="65" charset="-120"/>
              </a:rPr>
              <a:t>可以燕麥、薏仁、未加工的乾豆類食物類</a:t>
            </a:r>
            <a:r>
              <a:rPr lang="en-US" altLang="zh-TW" sz="2800" smtClean="0">
                <a:solidFill>
                  <a:srgbClr val="000000"/>
                </a:solidFill>
                <a:latin typeface="DFKai-SB" pitchFamily="65" charset="-120"/>
                <a:ea typeface="DFKai-SB" pitchFamily="65" charset="-120"/>
              </a:rPr>
              <a:t>(</a:t>
            </a:r>
            <a:r>
              <a:rPr lang="zh-TW" altLang="en-US" sz="2800" smtClean="0">
                <a:solidFill>
                  <a:srgbClr val="000000"/>
                </a:solidFill>
                <a:latin typeface="DFKai-SB" pitchFamily="65" charset="-120"/>
                <a:ea typeface="DFKai-SB" pitchFamily="65" charset="-120"/>
              </a:rPr>
              <a:t>綠豆、紅豆等</a:t>
            </a:r>
            <a:r>
              <a:rPr lang="en-US" altLang="zh-TW" sz="2800" smtClean="0">
                <a:solidFill>
                  <a:srgbClr val="000000"/>
                </a:solidFill>
                <a:latin typeface="DFKai-SB" pitchFamily="65" charset="-120"/>
                <a:ea typeface="DFKai-SB" pitchFamily="65" charset="-120"/>
              </a:rPr>
              <a:t>)</a:t>
            </a:r>
            <a:r>
              <a:rPr lang="zh-TW" altLang="en-US" sz="2800" smtClean="0">
                <a:solidFill>
                  <a:srgbClr val="000000"/>
                </a:solidFill>
                <a:latin typeface="DFKai-SB" pitchFamily="65" charset="-120"/>
                <a:ea typeface="DFKai-SB" pitchFamily="65" charset="-120"/>
              </a:rPr>
              <a:t>替代主食，蔬菜、全穀類也是纖維良好的來源</a:t>
            </a:r>
            <a:endParaRPr lang="en-US" altLang="zh-TW" sz="2800" smtClean="0">
              <a:solidFill>
                <a:srgbClr val="000000"/>
              </a:solidFill>
              <a:latin typeface="DFKai-SB" pitchFamily="65" charset="-120"/>
              <a:ea typeface="DFKai-SB" pitchFamily="65" charset="-120"/>
            </a:endParaRPr>
          </a:p>
          <a:p>
            <a:r>
              <a:rPr lang="zh-TW" altLang="en-US" b="1" smtClean="0">
                <a:solidFill>
                  <a:srgbClr val="000000"/>
                </a:solidFill>
                <a:latin typeface="DFKai-SB" pitchFamily="65" charset="-120"/>
                <a:ea typeface="DFKai-SB" pitchFamily="65" charset="-120"/>
              </a:rPr>
              <a:t>應儘量避免吃精製糖類或加糖的食物</a:t>
            </a:r>
          </a:p>
          <a:p>
            <a:pPr>
              <a:buFont typeface="Wingdings" pitchFamily="2" charset="2"/>
              <a:buNone/>
            </a:pPr>
            <a:r>
              <a:rPr lang="zh-TW" altLang="en-US" smtClean="0">
                <a:solidFill>
                  <a:srgbClr val="000000"/>
                </a:solidFill>
                <a:latin typeface="DFKai-SB" pitchFamily="65" charset="-120"/>
                <a:ea typeface="DFKai-SB" pitchFamily="65" charset="-120"/>
              </a:rPr>
              <a:t>   </a:t>
            </a:r>
            <a:r>
              <a:rPr lang="zh-TW" altLang="en-US" sz="2800" smtClean="0">
                <a:solidFill>
                  <a:srgbClr val="000000"/>
                </a:solidFill>
                <a:latin typeface="DFKai-SB" pitchFamily="65" charset="-120"/>
                <a:ea typeface="DFKai-SB" pitchFamily="65" charset="-120"/>
              </a:rPr>
              <a:t>各式蛋糕、小西點、冰淇淋、煉乳、調味乳、汽水、可樂、水果罐頭、果汁、糖果、蜜餞等宜避免</a:t>
            </a:r>
            <a:endParaRPr lang="en-US" altLang="zh-TW" sz="2800" smtClean="0">
              <a:solidFill>
                <a:srgbClr val="000000"/>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body" idx="1"/>
          </p:nvPr>
        </p:nvSpPr>
        <p:spPr>
          <a:xfrm>
            <a:off x="611188" y="1341438"/>
            <a:ext cx="8135937" cy="5040312"/>
          </a:xfrm>
        </p:spPr>
        <p:txBody>
          <a:bodyPr/>
          <a:lstStyle/>
          <a:p>
            <a:pPr>
              <a:lnSpc>
                <a:spcPct val="80000"/>
              </a:lnSpc>
            </a:pPr>
            <a:r>
              <a:rPr lang="zh-TW" altLang="en-US" b="1" smtClean="0">
                <a:solidFill>
                  <a:srgbClr val="000000"/>
                </a:solidFill>
                <a:latin typeface="DFKai-SB" pitchFamily="65" charset="-120"/>
                <a:ea typeface="DFKai-SB" pitchFamily="65" charset="-120"/>
              </a:rPr>
              <a:t>可較不禁食之食物</a:t>
            </a:r>
          </a:p>
          <a:p>
            <a:pPr>
              <a:lnSpc>
                <a:spcPct val="90000"/>
              </a:lnSpc>
              <a:buFont typeface="Wingdings" pitchFamily="2" charset="2"/>
              <a:buNone/>
            </a:pPr>
            <a:r>
              <a:rPr lang="zh-TW" altLang="en-US" smtClean="0">
                <a:solidFill>
                  <a:srgbClr val="000000"/>
                </a:solidFill>
                <a:latin typeface="DFKai-SB" pitchFamily="65" charset="-120"/>
                <a:ea typeface="DFKai-SB" pitchFamily="65" charset="-120"/>
              </a:rPr>
              <a:t>   </a:t>
            </a:r>
            <a:r>
              <a:rPr lang="en-US" altLang="zh-TW" smtClean="0">
                <a:solidFill>
                  <a:srgbClr val="000000"/>
                </a:solidFill>
                <a:latin typeface="DFKai-SB" pitchFamily="65" charset="-120"/>
                <a:ea typeface="DFKai-SB" pitchFamily="65" charset="-120"/>
              </a:rPr>
              <a:t> </a:t>
            </a:r>
            <a:r>
              <a:rPr lang="zh-TW" altLang="en-US" sz="2400" smtClean="0">
                <a:solidFill>
                  <a:srgbClr val="000000"/>
                </a:solidFill>
                <a:latin typeface="DFKai-SB" pitchFamily="65" charset="-120"/>
                <a:ea typeface="DFKai-SB" pitchFamily="65" charset="-120"/>
              </a:rPr>
              <a:t>水煮蔬菜</a:t>
            </a:r>
            <a:r>
              <a:rPr lang="zh-TW" altLang="en-US" sz="2000" smtClean="0">
                <a:solidFill>
                  <a:srgbClr val="000000"/>
                </a:solidFill>
                <a:latin typeface="DFKai-SB" pitchFamily="65" charset="-120"/>
                <a:ea typeface="DFKai-SB" pitchFamily="65" charset="-120"/>
              </a:rPr>
              <a:t>、</a:t>
            </a:r>
            <a:r>
              <a:rPr lang="zh-TW" altLang="en-US" sz="2400" smtClean="0">
                <a:solidFill>
                  <a:srgbClr val="000000"/>
                </a:solidFill>
                <a:latin typeface="DFKai-SB" pitchFamily="65" charset="-120"/>
                <a:ea typeface="DFKai-SB" pitchFamily="65" charset="-120"/>
              </a:rPr>
              <a:t>人工甘味之汽水和可樂</a:t>
            </a:r>
            <a:r>
              <a:rPr lang="zh-TW" altLang="en-US" sz="2000" smtClean="0">
                <a:solidFill>
                  <a:srgbClr val="000000"/>
                </a:solidFill>
                <a:latin typeface="DFKai-SB" pitchFamily="65" charset="-120"/>
                <a:ea typeface="DFKai-SB" pitchFamily="65" charset="-120"/>
              </a:rPr>
              <a:t>、</a:t>
            </a:r>
            <a:r>
              <a:rPr lang="zh-TW" altLang="en-US" sz="2400" smtClean="0">
                <a:solidFill>
                  <a:srgbClr val="000000"/>
                </a:solidFill>
                <a:latin typeface="DFKai-SB" pitchFamily="65" charset="-120"/>
                <a:ea typeface="DFKai-SB" pitchFamily="65" charset="-120"/>
              </a:rPr>
              <a:t>咖啡</a:t>
            </a:r>
            <a:r>
              <a:rPr lang="en-US" altLang="zh-TW" sz="2400" smtClean="0">
                <a:solidFill>
                  <a:srgbClr val="000000"/>
                </a:solidFill>
                <a:latin typeface="DFKai-SB" pitchFamily="65" charset="-120"/>
                <a:ea typeface="DFKai-SB" pitchFamily="65" charset="-120"/>
              </a:rPr>
              <a:t>(</a:t>
            </a:r>
            <a:r>
              <a:rPr lang="zh-TW" altLang="en-US" sz="2400" smtClean="0">
                <a:solidFill>
                  <a:srgbClr val="000000"/>
                </a:solidFill>
                <a:latin typeface="DFKai-SB" pitchFamily="65" charset="-120"/>
                <a:ea typeface="DFKai-SB" pitchFamily="65" charset="-120"/>
              </a:rPr>
              <a:t>不加糖</a:t>
            </a:r>
            <a:r>
              <a:rPr lang="en-US" altLang="zh-TW" sz="2400" smtClean="0">
                <a:solidFill>
                  <a:srgbClr val="000000"/>
                </a:solidFill>
                <a:latin typeface="DFKai-SB" pitchFamily="65" charset="-120"/>
                <a:ea typeface="DFKai-SB" pitchFamily="65" charset="-120"/>
              </a:rPr>
              <a:t>) </a:t>
            </a:r>
            <a:r>
              <a:rPr lang="zh-TW" altLang="en-US" sz="2000" smtClean="0">
                <a:solidFill>
                  <a:srgbClr val="000000"/>
                </a:solidFill>
                <a:latin typeface="DFKai-SB" pitchFamily="65" charset="-120"/>
                <a:ea typeface="DFKai-SB" pitchFamily="65" charset="-120"/>
              </a:rPr>
              <a:t>、</a:t>
            </a:r>
            <a:r>
              <a:rPr lang="zh-TW" altLang="en-US" sz="2400" smtClean="0">
                <a:solidFill>
                  <a:srgbClr val="000000"/>
                </a:solidFill>
                <a:latin typeface="DFKai-SB" pitchFamily="65" charset="-120"/>
                <a:ea typeface="DFKai-SB" pitchFamily="65" charset="-120"/>
              </a:rPr>
              <a:t>清茶</a:t>
            </a:r>
            <a:r>
              <a:rPr lang="zh-TW" altLang="en-US" sz="2000" smtClean="0">
                <a:solidFill>
                  <a:srgbClr val="000000"/>
                </a:solidFill>
                <a:latin typeface="DFKai-SB" pitchFamily="65" charset="-120"/>
                <a:ea typeface="DFKai-SB" pitchFamily="65" charset="-120"/>
              </a:rPr>
              <a:t>、</a:t>
            </a:r>
            <a:r>
              <a:rPr lang="zh-TW" altLang="en-US" sz="2400" smtClean="0">
                <a:solidFill>
                  <a:srgbClr val="000000"/>
                </a:solidFill>
                <a:latin typeface="DFKai-SB" pitchFamily="65" charset="-120"/>
                <a:ea typeface="DFKai-SB" pitchFamily="65" charset="-120"/>
              </a:rPr>
              <a:t>加代糖的仙草等，嗜甜者可用經衛生部認可的代糖，如阿斯巴甜、糖精、醋磺內酯甲</a:t>
            </a:r>
            <a:r>
              <a:rPr lang="en-US" altLang="zh-TW" sz="2400" smtClean="0">
                <a:solidFill>
                  <a:srgbClr val="000000"/>
                </a:solidFill>
                <a:latin typeface="DFKai-SB" pitchFamily="65" charset="-120"/>
                <a:ea typeface="DFKai-SB" pitchFamily="65" charset="-120"/>
              </a:rPr>
              <a:t>(ACE-K)</a:t>
            </a:r>
            <a:r>
              <a:rPr lang="zh-TW" altLang="en-US" sz="2400" smtClean="0">
                <a:solidFill>
                  <a:srgbClr val="000000"/>
                </a:solidFill>
                <a:latin typeface="DFKai-SB" pitchFamily="65" charset="-120"/>
                <a:ea typeface="DFKai-SB" pitchFamily="65" charset="-120"/>
              </a:rPr>
              <a:t>等類的代糖</a:t>
            </a:r>
          </a:p>
          <a:p>
            <a:pPr>
              <a:lnSpc>
                <a:spcPct val="80000"/>
              </a:lnSpc>
            </a:pPr>
            <a:r>
              <a:rPr lang="zh-TW" altLang="en-US" b="1" smtClean="0">
                <a:solidFill>
                  <a:srgbClr val="000000"/>
                </a:solidFill>
                <a:latin typeface="DFKai-SB" pitchFamily="65" charset="-120"/>
                <a:ea typeface="DFKai-SB" pitchFamily="65" charset="-120"/>
              </a:rPr>
              <a:t>慎選食物烹調方式</a:t>
            </a:r>
          </a:p>
          <a:p>
            <a:pPr>
              <a:lnSpc>
                <a:spcPct val="90000"/>
              </a:lnSpc>
              <a:buFont typeface="Wingdings" pitchFamily="2" charset="2"/>
              <a:buNone/>
            </a:pPr>
            <a:r>
              <a:rPr lang="zh-TW" altLang="en-US" smtClean="0">
                <a:solidFill>
                  <a:srgbClr val="000000"/>
                </a:solidFill>
                <a:latin typeface="DFKai-SB" pitchFamily="65" charset="-120"/>
                <a:ea typeface="DFKai-SB" pitchFamily="65" charset="-120"/>
              </a:rPr>
              <a:t>    </a:t>
            </a:r>
            <a:r>
              <a:rPr lang="zh-TW" altLang="en-US" sz="2400" smtClean="0">
                <a:solidFill>
                  <a:srgbClr val="000000"/>
                </a:solidFill>
                <a:latin typeface="DFKai-SB" pitchFamily="65" charset="-120"/>
                <a:ea typeface="DFKai-SB" pitchFamily="65" charset="-120"/>
              </a:rPr>
              <a:t>宜選用清蒸</a:t>
            </a:r>
            <a:r>
              <a:rPr lang="zh-TW" altLang="en-US" sz="2000" smtClean="0">
                <a:solidFill>
                  <a:srgbClr val="000000"/>
                </a:solidFill>
                <a:latin typeface="DFKai-SB" pitchFamily="65" charset="-120"/>
                <a:ea typeface="DFKai-SB" pitchFamily="65" charset="-120"/>
              </a:rPr>
              <a:t>、</a:t>
            </a:r>
            <a:r>
              <a:rPr lang="zh-TW" altLang="en-US" sz="2400" smtClean="0">
                <a:solidFill>
                  <a:srgbClr val="000000"/>
                </a:solidFill>
                <a:latin typeface="DFKai-SB" pitchFamily="65" charset="-120"/>
                <a:ea typeface="DFKai-SB" pitchFamily="65" charset="-120"/>
              </a:rPr>
              <a:t>水煮</a:t>
            </a:r>
            <a:r>
              <a:rPr lang="zh-TW" altLang="en-US" sz="2000" smtClean="0">
                <a:solidFill>
                  <a:srgbClr val="000000"/>
                </a:solidFill>
                <a:latin typeface="DFKai-SB" pitchFamily="65" charset="-120"/>
                <a:ea typeface="DFKai-SB" pitchFamily="65" charset="-120"/>
              </a:rPr>
              <a:t>、</a:t>
            </a:r>
            <a:r>
              <a:rPr lang="zh-TW" altLang="en-US" sz="2400" smtClean="0">
                <a:solidFill>
                  <a:srgbClr val="000000"/>
                </a:solidFill>
                <a:latin typeface="DFKai-SB" pitchFamily="65" charset="-120"/>
                <a:ea typeface="DFKai-SB" pitchFamily="65" charset="-120"/>
              </a:rPr>
              <a:t>清燉</a:t>
            </a:r>
            <a:r>
              <a:rPr lang="zh-TW" altLang="en-US" sz="2000" smtClean="0">
                <a:solidFill>
                  <a:srgbClr val="000000"/>
                </a:solidFill>
                <a:latin typeface="DFKai-SB" pitchFamily="65" charset="-120"/>
                <a:ea typeface="DFKai-SB" pitchFamily="65" charset="-120"/>
              </a:rPr>
              <a:t>、</a:t>
            </a:r>
            <a:r>
              <a:rPr lang="zh-TW" altLang="en-US" sz="2400" smtClean="0">
                <a:solidFill>
                  <a:srgbClr val="000000"/>
                </a:solidFill>
                <a:latin typeface="DFKai-SB" pitchFamily="65" charset="-120"/>
                <a:ea typeface="DFKai-SB" pitchFamily="65" charset="-120"/>
              </a:rPr>
              <a:t>燒</a:t>
            </a:r>
            <a:r>
              <a:rPr lang="zh-TW" altLang="en-US" sz="2000" smtClean="0">
                <a:solidFill>
                  <a:srgbClr val="000000"/>
                </a:solidFill>
                <a:latin typeface="DFKai-SB" pitchFamily="65" charset="-120"/>
                <a:ea typeface="DFKai-SB" pitchFamily="65" charset="-120"/>
              </a:rPr>
              <a:t>、</a:t>
            </a:r>
            <a:r>
              <a:rPr lang="zh-TW" altLang="en-US" sz="2400" smtClean="0">
                <a:solidFill>
                  <a:srgbClr val="000000"/>
                </a:solidFill>
                <a:latin typeface="DFKai-SB" pitchFamily="65" charset="-120"/>
                <a:ea typeface="DFKai-SB" pitchFamily="65" charset="-120"/>
              </a:rPr>
              <a:t>烤</a:t>
            </a:r>
            <a:r>
              <a:rPr lang="zh-TW" altLang="en-US" sz="2000" smtClean="0">
                <a:solidFill>
                  <a:srgbClr val="000000"/>
                </a:solidFill>
                <a:latin typeface="DFKai-SB" pitchFamily="65" charset="-120"/>
                <a:ea typeface="DFKai-SB" pitchFamily="65" charset="-120"/>
              </a:rPr>
              <a:t>、</a:t>
            </a:r>
            <a:r>
              <a:rPr lang="zh-TW" altLang="en-US" sz="2400" smtClean="0">
                <a:solidFill>
                  <a:srgbClr val="000000"/>
                </a:solidFill>
                <a:latin typeface="DFKai-SB" pitchFamily="65" charset="-120"/>
                <a:ea typeface="DFKai-SB" pitchFamily="65" charset="-120"/>
              </a:rPr>
              <a:t>涼拌等烹調方式，避免油煎、油炸及放過多的鹽份與佐料</a:t>
            </a:r>
            <a:endParaRPr lang="en-US" altLang="zh-TW" sz="2400" smtClean="0">
              <a:solidFill>
                <a:srgbClr val="000000"/>
              </a:solidFill>
              <a:latin typeface="DFKai-SB" pitchFamily="65" charset="-120"/>
              <a:ea typeface="DFKai-SB" pitchFamily="65" charset="-120"/>
            </a:endParaRPr>
          </a:p>
          <a:p>
            <a:pPr>
              <a:lnSpc>
                <a:spcPct val="80000"/>
              </a:lnSpc>
            </a:pPr>
            <a:r>
              <a:rPr lang="zh-TW" altLang="en-US" b="1" smtClean="0">
                <a:solidFill>
                  <a:srgbClr val="000000"/>
                </a:solidFill>
                <a:latin typeface="DFKai-SB" pitchFamily="65" charset="-120"/>
                <a:ea typeface="DFKai-SB" pitchFamily="65" charset="-120"/>
              </a:rPr>
              <a:t>外食</a:t>
            </a:r>
          </a:p>
          <a:p>
            <a:pPr>
              <a:lnSpc>
                <a:spcPct val="90000"/>
              </a:lnSpc>
              <a:buFont typeface="Wingdings" pitchFamily="2" charset="2"/>
              <a:buNone/>
            </a:pPr>
            <a:r>
              <a:rPr lang="zh-TW" altLang="en-US" smtClean="0">
                <a:solidFill>
                  <a:srgbClr val="000000"/>
                </a:solidFill>
                <a:latin typeface="DFKai-SB" pitchFamily="65" charset="-120"/>
                <a:ea typeface="DFKai-SB" pitchFamily="65" charset="-120"/>
              </a:rPr>
              <a:t>   </a:t>
            </a:r>
            <a:r>
              <a:rPr lang="zh-TW" altLang="en-US" sz="2400" smtClean="0">
                <a:solidFill>
                  <a:srgbClr val="000000"/>
                </a:solidFill>
                <a:latin typeface="DFKai-SB" pitchFamily="65" charset="-120"/>
                <a:ea typeface="DFKai-SB" pitchFamily="65" charset="-120"/>
              </a:rPr>
              <a:t> 只要熟記可食份量，懂得食物代換及自找節制，一樣可以外出應酬外食</a:t>
            </a:r>
            <a:endParaRPr lang="en-US" altLang="zh-TW" smtClean="0">
              <a:solidFill>
                <a:srgbClr val="000000"/>
              </a:solidFill>
              <a:latin typeface="DFKai-SB" pitchFamily="65" charset="-120"/>
              <a:ea typeface="DFKai-SB" pitchFamily="65" charset="-120"/>
            </a:endParaRPr>
          </a:p>
          <a:p>
            <a:pPr>
              <a:lnSpc>
                <a:spcPct val="80000"/>
              </a:lnSpc>
            </a:pPr>
            <a:endParaRPr lang="zh-TW" altLang="en-US" smtClean="0">
              <a:solidFill>
                <a:srgbClr val="000000"/>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標題 1"/>
          <p:cNvSpPr>
            <a:spLocks noGrp="1"/>
          </p:cNvSpPr>
          <p:nvPr>
            <p:ph type="title"/>
          </p:nvPr>
        </p:nvSpPr>
        <p:spPr>
          <a:xfrm>
            <a:off x="827088" y="476250"/>
            <a:ext cx="7772400" cy="1143000"/>
          </a:xfrm>
        </p:spPr>
        <p:txBody>
          <a:bodyPr/>
          <a:lstStyle/>
          <a:p>
            <a:pPr algn="ctr"/>
            <a:r>
              <a:rPr lang="zh-TW" altLang="en-US" sz="5400" b="1" smtClean="0">
                <a:solidFill>
                  <a:srgbClr val="0000F0"/>
                </a:solidFill>
                <a:latin typeface="DFKai-SB" pitchFamily="65" charset="-120"/>
                <a:ea typeface="DFKai-SB" pitchFamily="65" charset="-120"/>
              </a:rPr>
              <a:t>糖尿病人可以喝酒嗎</a:t>
            </a:r>
            <a:r>
              <a:rPr lang="en-US" altLang="zh-TW" sz="5400" b="1" smtClean="0">
                <a:solidFill>
                  <a:srgbClr val="0000F0"/>
                </a:solidFill>
                <a:latin typeface="DFKai-SB" pitchFamily="65" charset="-120"/>
                <a:ea typeface="DFKai-SB" pitchFamily="65" charset="-120"/>
              </a:rPr>
              <a:t> ?</a:t>
            </a:r>
            <a:endParaRPr lang="zh-TW" altLang="en-US" sz="5400" b="1" smtClean="0">
              <a:solidFill>
                <a:srgbClr val="0000F0"/>
              </a:solidFill>
              <a:latin typeface="DFKai-SB" pitchFamily="65" charset="-120"/>
              <a:ea typeface="DFKai-SB" pitchFamily="65" charset="-120"/>
            </a:endParaRPr>
          </a:p>
        </p:txBody>
      </p:sp>
      <p:sp>
        <p:nvSpPr>
          <p:cNvPr id="57346" name="內容版面配置區 3"/>
          <p:cNvSpPr>
            <a:spLocks noGrp="1"/>
          </p:cNvSpPr>
          <p:nvPr>
            <p:ph idx="1"/>
          </p:nvPr>
        </p:nvSpPr>
        <p:spPr>
          <a:xfrm>
            <a:off x="971550" y="1844675"/>
            <a:ext cx="7488238" cy="4114800"/>
          </a:xfrm>
        </p:spPr>
        <p:txBody>
          <a:bodyPr/>
          <a:lstStyle/>
          <a:p>
            <a:r>
              <a:rPr lang="zh-TW" altLang="en-US" sz="4000" smtClean="0">
                <a:solidFill>
                  <a:srgbClr val="000000"/>
                </a:solidFill>
                <a:latin typeface="DFKai-SB" pitchFamily="65" charset="-120"/>
                <a:ea typeface="DFKai-SB" pitchFamily="65" charset="-120"/>
              </a:rPr>
              <a:t>應該避免喝酒</a:t>
            </a:r>
            <a:endParaRPr lang="en-US" altLang="zh-TW" sz="4000" smtClean="0">
              <a:solidFill>
                <a:srgbClr val="000000"/>
              </a:solidFill>
              <a:latin typeface="DFKai-SB" pitchFamily="65" charset="-120"/>
              <a:ea typeface="DFKai-SB" pitchFamily="65" charset="-120"/>
            </a:endParaRPr>
          </a:p>
          <a:p>
            <a:r>
              <a:rPr lang="zh-TW" altLang="en-US" sz="4000" smtClean="0">
                <a:solidFill>
                  <a:srgbClr val="000000"/>
                </a:solidFill>
                <a:latin typeface="DFKai-SB" pitchFamily="65" charset="-120"/>
                <a:ea typeface="DFKai-SB" pitchFamily="65" charset="-120"/>
              </a:rPr>
              <a:t>過量酒精會引起低血糖</a:t>
            </a:r>
            <a:endParaRPr lang="en-US" altLang="zh-TW" sz="4000" smtClean="0">
              <a:solidFill>
                <a:srgbClr val="000000"/>
              </a:solidFill>
              <a:latin typeface="DFKai-SB" pitchFamily="65" charset="-120"/>
              <a:ea typeface="DFKai-SB" pitchFamily="65" charset="-120"/>
            </a:endParaRPr>
          </a:p>
          <a:p>
            <a:r>
              <a:rPr lang="zh-TW" altLang="en-US" sz="4000" smtClean="0">
                <a:solidFill>
                  <a:srgbClr val="000000"/>
                </a:solidFill>
                <a:latin typeface="DFKai-SB" pitchFamily="65" charset="-120"/>
                <a:ea typeface="DFKai-SB" pitchFamily="65" charset="-120"/>
              </a:rPr>
              <a:t>過量酒精也會引起高血脂、胰臟發炎、肝病等</a:t>
            </a:r>
            <a:endParaRPr lang="en-US" altLang="zh-TW" sz="4000" smtClean="0">
              <a:solidFill>
                <a:srgbClr val="000000"/>
              </a:solidFill>
              <a:latin typeface="DFKai-SB" pitchFamily="65" charset="-120"/>
              <a:ea typeface="DFKai-SB" pitchFamily="65" charset="-120"/>
            </a:endParaRPr>
          </a:p>
          <a:p>
            <a:r>
              <a:rPr lang="zh-TW" altLang="en-US" sz="4000" smtClean="0">
                <a:solidFill>
                  <a:srgbClr val="000000"/>
                </a:solidFill>
                <a:latin typeface="DFKai-SB" pitchFamily="65" charset="-120"/>
                <a:ea typeface="DFKai-SB" pitchFamily="65" charset="-120"/>
              </a:rPr>
              <a:t>酒精含有熱量會造成肥胖</a:t>
            </a:r>
          </a:p>
        </p:txBody>
      </p:sp>
      <p:grpSp>
        <p:nvGrpSpPr>
          <p:cNvPr id="57347" name="Group 3"/>
          <p:cNvGrpSpPr>
            <a:grpSpLocks/>
          </p:cNvGrpSpPr>
          <p:nvPr/>
        </p:nvGrpSpPr>
        <p:grpSpPr bwMode="auto">
          <a:xfrm>
            <a:off x="7235825" y="4149725"/>
            <a:ext cx="1577975" cy="2225675"/>
            <a:chOff x="4528" y="2512"/>
            <a:chExt cx="1024" cy="1504"/>
          </a:xfrm>
        </p:grpSpPr>
        <p:sp>
          <p:nvSpPr>
            <p:cNvPr id="6" name="AutoShape 4"/>
            <p:cNvSpPr>
              <a:spLocks noChangeArrowheads="1"/>
            </p:cNvSpPr>
            <p:nvPr/>
          </p:nvSpPr>
          <p:spPr bwMode="auto">
            <a:xfrm rot="10800000" flipH="1" flipV="1">
              <a:off x="4528" y="2848"/>
              <a:ext cx="760" cy="1168"/>
            </a:xfrm>
            <a:custGeom>
              <a:avLst/>
              <a:gdLst>
                <a:gd name="T0" fmla="*/ 1 w 21600"/>
                <a:gd name="T1" fmla="*/ 2 h 21600"/>
                <a:gd name="T2" fmla="*/ 0 w 21600"/>
                <a:gd name="T3" fmla="*/ 3 h 21600"/>
                <a:gd name="T4" fmla="*/ 0 w 21600"/>
                <a:gd name="T5" fmla="*/ 2 h 21600"/>
                <a:gd name="T6" fmla="*/ 0 w 21600"/>
                <a:gd name="T7" fmla="*/ 0 h 21600"/>
                <a:gd name="T8" fmla="*/ 0 60000 65536"/>
                <a:gd name="T9" fmla="*/ 0 60000 65536"/>
                <a:gd name="T10" fmla="*/ 0 60000 65536"/>
                <a:gd name="T11" fmla="*/ 0 60000 65536"/>
                <a:gd name="T12" fmla="*/ 4491 w 21600"/>
                <a:gd name="T13" fmla="*/ 4494 h 21600"/>
                <a:gd name="T14" fmla="*/ 17109 w 21600"/>
                <a:gd name="T15" fmla="*/ 1710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noFill/>
            <a:ln w="50800">
              <a:solidFill>
                <a:srgbClr val="990066"/>
              </a:solidFill>
              <a:miter lim="800000"/>
              <a:headEnd/>
              <a:tailEnd/>
            </a:ln>
            <a:effectLst/>
          </p:spPr>
          <p:txBody>
            <a:bodyPr wrap="none" anchor="ctr"/>
            <a:lstStyle/>
            <a:p>
              <a:endParaRPr lang="en-MY"/>
            </a:p>
          </p:txBody>
        </p:sp>
        <p:sp>
          <p:nvSpPr>
            <p:cNvPr id="7" name="弧線 5"/>
            <p:cNvSpPr>
              <a:spLocks/>
            </p:cNvSpPr>
            <p:nvPr/>
          </p:nvSpPr>
          <p:spPr bwMode="auto">
            <a:xfrm>
              <a:off x="4618" y="3312"/>
              <a:ext cx="644" cy="47"/>
            </a:xfrm>
            <a:custGeom>
              <a:avLst/>
              <a:gdLst>
                <a:gd name="T0" fmla="*/ 1 w 21634"/>
                <a:gd name="T1" fmla="*/ 0 h 21600"/>
                <a:gd name="T2" fmla="*/ 0 w 21634"/>
                <a:gd name="T3" fmla="*/ 0 h 21600"/>
                <a:gd name="T4" fmla="*/ 0 w 21634"/>
                <a:gd name="T5" fmla="*/ 0 h 21600"/>
                <a:gd name="T6" fmla="*/ 0 60000 65536"/>
                <a:gd name="T7" fmla="*/ 0 60000 65536"/>
                <a:gd name="T8" fmla="*/ 0 60000 65536"/>
              </a:gdLst>
              <a:ahLst/>
              <a:cxnLst>
                <a:cxn ang="T6">
                  <a:pos x="T0" y="T1"/>
                </a:cxn>
                <a:cxn ang="T7">
                  <a:pos x="T2" y="T3"/>
                </a:cxn>
                <a:cxn ang="T8">
                  <a:pos x="T4" y="T5"/>
                </a:cxn>
              </a:cxnLst>
              <a:rect l="0" t="0" r="r" b="b"/>
              <a:pathLst>
                <a:path w="21634" h="21600" fill="none" extrusionOk="0">
                  <a:moveTo>
                    <a:pt x="21634" y="0"/>
                  </a:moveTo>
                  <a:cubicBezTo>
                    <a:pt x="21634" y="11929"/>
                    <a:pt x="11963" y="21600"/>
                    <a:pt x="34" y="21600"/>
                  </a:cubicBezTo>
                  <a:cubicBezTo>
                    <a:pt x="22" y="21599"/>
                    <a:pt x="11" y="21599"/>
                    <a:pt x="0" y="21599"/>
                  </a:cubicBezTo>
                </a:path>
                <a:path w="21634" h="21600" stroke="0" extrusionOk="0">
                  <a:moveTo>
                    <a:pt x="21634" y="0"/>
                  </a:moveTo>
                  <a:cubicBezTo>
                    <a:pt x="21634" y="11929"/>
                    <a:pt x="11963" y="21600"/>
                    <a:pt x="34" y="21600"/>
                  </a:cubicBezTo>
                  <a:cubicBezTo>
                    <a:pt x="22" y="21599"/>
                    <a:pt x="11" y="21599"/>
                    <a:pt x="0" y="21599"/>
                  </a:cubicBezTo>
                  <a:lnTo>
                    <a:pt x="34" y="0"/>
                  </a:lnTo>
                  <a:lnTo>
                    <a:pt x="21634" y="0"/>
                  </a:lnTo>
                  <a:close/>
                </a:path>
              </a:pathLst>
            </a:custGeom>
            <a:noFill/>
            <a:ln w="50800" cap="rnd">
              <a:solidFill>
                <a:schemeClr val="accent2"/>
              </a:solidFill>
              <a:round/>
              <a:headEnd type="none" w="sm" len="sm"/>
              <a:tailEnd type="none" w="sm" len="sm"/>
            </a:ln>
            <a:effectLst/>
          </p:spPr>
          <p:txBody>
            <a:bodyPr wrap="none" anchor="ctr"/>
            <a:lstStyle/>
            <a:p>
              <a:endParaRPr lang="en-MY"/>
            </a:p>
          </p:txBody>
        </p:sp>
        <p:sp>
          <p:nvSpPr>
            <p:cNvPr id="8" name="AutoShape 6"/>
            <p:cNvSpPr>
              <a:spLocks noChangeArrowheads="1"/>
            </p:cNvSpPr>
            <p:nvPr/>
          </p:nvSpPr>
          <p:spPr bwMode="auto">
            <a:xfrm>
              <a:off x="5109" y="2512"/>
              <a:ext cx="443" cy="400"/>
            </a:xfrm>
            <a:custGeom>
              <a:avLst/>
              <a:gdLst>
                <a:gd name="T0" fmla="*/ 0 w 10000"/>
                <a:gd name="T1" fmla="*/ 0 h 10000"/>
                <a:gd name="T2" fmla="*/ 0 w 10000"/>
                <a:gd name="T3" fmla="*/ 0 h 10000"/>
                <a:gd name="T4" fmla="*/ 0 w 10000"/>
                <a:gd name="T5" fmla="*/ 0 h 10000"/>
                <a:gd name="T6" fmla="*/ 1 w 10000"/>
                <a:gd name="T7" fmla="*/ 0 h 10000"/>
                <a:gd name="T8" fmla="*/ 1 w 10000"/>
                <a:gd name="T9" fmla="*/ 0 h 10000"/>
                <a:gd name="T10" fmla="*/ 1 w 10000"/>
                <a:gd name="T11" fmla="*/ 0 h 10000"/>
                <a:gd name="T12" fmla="*/ 1 w 10000"/>
                <a:gd name="T13" fmla="*/ 1 h 10000"/>
                <a:gd name="T14" fmla="*/ 0 w 10000"/>
                <a:gd name="T15" fmla="*/ 0 h 10000"/>
                <a:gd name="T16" fmla="*/ 0 w 10000"/>
                <a:gd name="T17" fmla="*/ 1 h 10000"/>
                <a:gd name="T18" fmla="*/ 0 w 10000"/>
                <a:gd name="T19" fmla="*/ 0 h 10000"/>
                <a:gd name="T20" fmla="*/ 0 w 10000"/>
                <a:gd name="T21" fmla="*/ 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00" h="10000">
                  <a:moveTo>
                    <a:pt x="0" y="3825"/>
                  </a:moveTo>
                  <a:lnTo>
                    <a:pt x="3815" y="3825"/>
                  </a:lnTo>
                  <a:lnTo>
                    <a:pt x="5011" y="0"/>
                  </a:lnTo>
                  <a:lnTo>
                    <a:pt x="6185" y="3825"/>
                  </a:lnTo>
                  <a:lnTo>
                    <a:pt x="10000" y="3825"/>
                  </a:lnTo>
                  <a:lnTo>
                    <a:pt x="6907" y="6175"/>
                  </a:lnTo>
                  <a:lnTo>
                    <a:pt x="8081" y="10000"/>
                  </a:lnTo>
                  <a:lnTo>
                    <a:pt x="5011" y="7650"/>
                  </a:lnTo>
                  <a:lnTo>
                    <a:pt x="1919" y="10000"/>
                  </a:lnTo>
                  <a:lnTo>
                    <a:pt x="3093" y="6175"/>
                  </a:lnTo>
                  <a:lnTo>
                    <a:pt x="0" y="3825"/>
                  </a:lnTo>
                  <a:close/>
                </a:path>
              </a:pathLst>
            </a:custGeom>
            <a:solidFill>
              <a:srgbClr val="FFFF00"/>
            </a:solidFill>
            <a:ln w="50800">
              <a:solidFill>
                <a:schemeClr val="tx1"/>
              </a:solidFill>
              <a:miter lim="800000"/>
              <a:headEnd/>
              <a:tailEnd/>
            </a:ln>
            <a:effectLst/>
          </p:spPr>
          <p:txBody>
            <a:bodyPr wrap="none" anchor="ctr"/>
            <a:lstStyle/>
            <a:p>
              <a:endParaRPr lang="en-MY"/>
            </a:p>
          </p:txBody>
        </p:sp>
        <p:sp>
          <p:nvSpPr>
            <p:cNvPr id="9" name="AutoShape 7"/>
            <p:cNvSpPr>
              <a:spLocks noChangeArrowheads="1"/>
            </p:cNvSpPr>
            <p:nvPr/>
          </p:nvSpPr>
          <p:spPr bwMode="auto">
            <a:xfrm>
              <a:off x="4950" y="3424"/>
              <a:ext cx="175" cy="160"/>
            </a:xfrm>
            <a:prstGeom prst="parallelogram">
              <a:avLst>
                <a:gd name="adj" fmla="val 28122"/>
              </a:avLst>
            </a:prstGeom>
            <a:solidFill>
              <a:schemeClr val="hlink"/>
            </a:soli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endParaRPr lang="zh-TW" altLang="en-US"/>
            </a:p>
          </p:txBody>
        </p:sp>
        <p:sp>
          <p:nvSpPr>
            <p:cNvPr id="10" name="AutoShape 8"/>
            <p:cNvSpPr>
              <a:spLocks noChangeArrowheads="1"/>
            </p:cNvSpPr>
            <p:nvPr/>
          </p:nvSpPr>
          <p:spPr bwMode="auto">
            <a:xfrm rot="5400000">
              <a:off x="4805" y="3654"/>
              <a:ext cx="206" cy="178"/>
            </a:xfrm>
            <a:prstGeom prst="parallelogram">
              <a:avLst>
                <a:gd name="adj" fmla="val 28884"/>
              </a:avLst>
            </a:prstGeom>
            <a:solidFill>
              <a:schemeClr val="hlink"/>
            </a:soli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endParaRPr lang="zh-TW" alt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468313" y="620713"/>
            <a:ext cx="7772400" cy="1143000"/>
          </a:xfrm>
        </p:spPr>
        <p:txBody>
          <a:bodyPr/>
          <a:lstStyle/>
          <a:p>
            <a:pPr eaLnBrk="1" hangingPunct="1"/>
            <a:r>
              <a:rPr kumimoji="0" lang="zh-TW" altLang="en-US" sz="5400" b="1" smtClean="0">
                <a:solidFill>
                  <a:srgbClr val="0000F0"/>
                </a:solidFill>
                <a:latin typeface="DFKai-SB" pitchFamily="65" charset="-120"/>
                <a:ea typeface="DFKai-SB" pitchFamily="65" charset="-120"/>
              </a:rPr>
              <a:t>少喝酒</a:t>
            </a:r>
          </a:p>
        </p:txBody>
      </p:sp>
      <p:sp>
        <p:nvSpPr>
          <p:cNvPr id="59394" name="Rectangle 3"/>
          <p:cNvSpPr>
            <a:spLocks noGrp="1" noChangeArrowheads="1"/>
          </p:cNvSpPr>
          <p:nvPr>
            <p:ph type="body" sz="half" idx="1"/>
          </p:nvPr>
        </p:nvSpPr>
        <p:spPr>
          <a:xfrm>
            <a:off x="533400" y="1916113"/>
            <a:ext cx="8305800" cy="4525962"/>
          </a:xfrm>
        </p:spPr>
        <p:txBody>
          <a:bodyPr/>
          <a:lstStyle/>
          <a:p>
            <a:pPr eaLnBrk="1" hangingPunct="1"/>
            <a:r>
              <a:rPr lang="zh-TW" altLang="en-US" sz="3600" smtClean="0">
                <a:solidFill>
                  <a:srgbClr val="000000"/>
                </a:solidFill>
                <a:latin typeface="DFKai-SB" pitchFamily="65" charset="-120"/>
                <a:ea typeface="DFKai-SB" pitchFamily="65" charset="-120"/>
              </a:rPr>
              <a:t>酒類宜適量</a:t>
            </a:r>
          </a:p>
          <a:p>
            <a:pPr lvl="1" eaLnBrk="1" hangingPunct="1"/>
            <a:r>
              <a:rPr lang="zh-TW" altLang="en-US" sz="3200" smtClean="0">
                <a:solidFill>
                  <a:srgbClr val="000000"/>
                </a:solidFill>
                <a:latin typeface="DFKai-SB" pitchFamily="65" charset="-120"/>
                <a:ea typeface="DFKai-SB" pitchFamily="65" charset="-120"/>
              </a:rPr>
              <a:t>女生每天不超過 </a:t>
            </a:r>
            <a:r>
              <a:rPr lang="en-US" altLang="zh-TW" sz="3200" smtClean="0">
                <a:solidFill>
                  <a:srgbClr val="000000"/>
                </a:solidFill>
                <a:latin typeface="DFKai-SB" pitchFamily="65" charset="-120"/>
                <a:ea typeface="DFKai-SB" pitchFamily="65" charset="-120"/>
              </a:rPr>
              <a:t>1 </a:t>
            </a:r>
            <a:r>
              <a:rPr lang="zh-TW" altLang="en-US" sz="3200" smtClean="0">
                <a:solidFill>
                  <a:srgbClr val="000000"/>
                </a:solidFill>
                <a:latin typeface="DFKai-SB" pitchFamily="65" charset="-120"/>
                <a:ea typeface="DFKai-SB" pitchFamily="65" charset="-120"/>
              </a:rPr>
              <a:t>個酒精當量</a:t>
            </a:r>
          </a:p>
          <a:p>
            <a:pPr lvl="1" eaLnBrk="1" hangingPunct="1"/>
            <a:r>
              <a:rPr lang="zh-TW" altLang="en-US" sz="3200" smtClean="0">
                <a:solidFill>
                  <a:srgbClr val="000000"/>
                </a:solidFill>
                <a:latin typeface="DFKai-SB" pitchFamily="65" charset="-120"/>
                <a:ea typeface="DFKai-SB" pitchFamily="65" charset="-120"/>
              </a:rPr>
              <a:t>男生每天不超過 </a:t>
            </a:r>
            <a:r>
              <a:rPr lang="en-US" altLang="zh-TW" sz="3200" smtClean="0">
                <a:solidFill>
                  <a:srgbClr val="000000"/>
                </a:solidFill>
                <a:latin typeface="DFKai-SB" pitchFamily="65" charset="-120"/>
                <a:ea typeface="DFKai-SB" pitchFamily="65" charset="-120"/>
              </a:rPr>
              <a:t>2 </a:t>
            </a:r>
            <a:r>
              <a:rPr lang="zh-TW" altLang="en-US" sz="3200" smtClean="0">
                <a:solidFill>
                  <a:srgbClr val="000000"/>
                </a:solidFill>
                <a:latin typeface="DFKai-SB" pitchFamily="65" charset="-120"/>
                <a:ea typeface="DFKai-SB" pitchFamily="65" charset="-120"/>
              </a:rPr>
              <a:t>個酒精當量</a:t>
            </a:r>
          </a:p>
          <a:p>
            <a:pPr lvl="1" eaLnBrk="1" hangingPunct="1">
              <a:buFontTx/>
              <a:buNone/>
            </a:pPr>
            <a:r>
              <a:rPr lang="zh-TW" altLang="en-US" sz="3200" smtClean="0">
                <a:solidFill>
                  <a:srgbClr val="000000"/>
                </a:solidFill>
                <a:latin typeface="DFKai-SB" pitchFamily="65" charset="-120"/>
                <a:ea typeface="DFKai-SB" pitchFamily="65" charset="-120"/>
              </a:rPr>
              <a:t>註</a:t>
            </a:r>
            <a:r>
              <a:rPr lang="en-US" altLang="zh-TW" sz="3200" smtClean="0">
                <a:solidFill>
                  <a:srgbClr val="000000"/>
                </a:solidFill>
                <a:latin typeface="DFKai-SB" pitchFamily="65" charset="-120"/>
                <a:ea typeface="DFKai-SB" pitchFamily="65" charset="-120"/>
              </a:rPr>
              <a:t>: 1</a:t>
            </a:r>
            <a:r>
              <a:rPr lang="zh-TW" altLang="en-US" sz="3200" smtClean="0">
                <a:solidFill>
                  <a:srgbClr val="000000"/>
                </a:solidFill>
                <a:latin typeface="DFKai-SB" pitchFamily="65" charset="-120"/>
                <a:ea typeface="DFKai-SB" pitchFamily="65" charset="-120"/>
              </a:rPr>
              <a:t>個酒精當量約為 </a:t>
            </a:r>
            <a:r>
              <a:rPr lang="en-US" altLang="zh-TW" sz="3200" smtClean="0">
                <a:solidFill>
                  <a:srgbClr val="000000"/>
                </a:solidFill>
                <a:latin typeface="DFKai-SB" pitchFamily="65" charset="-120"/>
                <a:ea typeface="DFKai-SB" pitchFamily="65" charset="-120"/>
              </a:rPr>
              <a:t>360cc </a:t>
            </a:r>
            <a:r>
              <a:rPr lang="zh-TW" altLang="en-US" sz="3200" smtClean="0">
                <a:solidFill>
                  <a:srgbClr val="000000"/>
                </a:solidFill>
                <a:latin typeface="DFKai-SB" pitchFamily="65" charset="-120"/>
                <a:ea typeface="DFKai-SB" pitchFamily="65" charset="-120"/>
              </a:rPr>
              <a:t>啤酒</a:t>
            </a:r>
          </a:p>
          <a:p>
            <a:pPr lvl="1" eaLnBrk="1" hangingPunct="1">
              <a:buFontTx/>
              <a:buNone/>
            </a:pPr>
            <a:r>
              <a:rPr lang="zh-TW" altLang="en-US" sz="3200" smtClean="0">
                <a:solidFill>
                  <a:srgbClr val="000000"/>
                </a:solidFill>
                <a:latin typeface="DFKai-SB" pitchFamily="65" charset="-120"/>
                <a:ea typeface="DFKai-SB" pitchFamily="65" charset="-120"/>
              </a:rPr>
              <a:t>               </a:t>
            </a:r>
            <a:r>
              <a:rPr lang="en-US" altLang="zh-TW" sz="3200" smtClean="0">
                <a:solidFill>
                  <a:srgbClr val="000000"/>
                </a:solidFill>
                <a:latin typeface="DFKai-SB" pitchFamily="65" charset="-120"/>
                <a:ea typeface="DFKai-SB" pitchFamily="65" charset="-120"/>
              </a:rPr>
              <a:t>        </a:t>
            </a:r>
            <a:r>
              <a:rPr lang="zh-TW" altLang="en-US" sz="3200" smtClean="0">
                <a:solidFill>
                  <a:srgbClr val="000000"/>
                </a:solidFill>
                <a:latin typeface="DFKai-SB" pitchFamily="65" charset="-120"/>
                <a:ea typeface="DFKai-SB" pitchFamily="65" charset="-120"/>
              </a:rPr>
              <a:t>     </a:t>
            </a:r>
            <a:r>
              <a:rPr lang="en-US" altLang="zh-TW" sz="3200" smtClean="0">
                <a:solidFill>
                  <a:srgbClr val="000000"/>
                </a:solidFill>
                <a:latin typeface="DFKai-SB" pitchFamily="65" charset="-120"/>
                <a:ea typeface="DFKai-SB" pitchFamily="65" charset="-120"/>
              </a:rPr>
              <a:t>150cc </a:t>
            </a:r>
            <a:r>
              <a:rPr lang="zh-TW" altLang="en-US" sz="3200" smtClean="0">
                <a:solidFill>
                  <a:srgbClr val="000000"/>
                </a:solidFill>
                <a:latin typeface="DFKai-SB" pitchFamily="65" charset="-120"/>
                <a:ea typeface="DFKai-SB" pitchFamily="65" charset="-120"/>
              </a:rPr>
              <a:t>釀造酒</a:t>
            </a:r>
          </a:p>
          <a:p>
            <a:pPr lvl="1" eaLnBrk="1" hangingPunct="1">
              <a:buFontTx/>
              <a:buNone/>
            </a:pPr>
            <a:r>
              <a:rPr lang="zh-TW" altLang="en-US" sz="3200" smtClean="0">
                <a:solidFill>
                  <a:srgbClr val="000000"/>
                </a:solidFill>
                <a:latin typeface="DFKai-SB" pitchFamily="65" charset="-120"/>
                <a:ea typeface="DFKai-SB" pitchFamily="65" charset="-120"/>
              </a:rPr>
              <a:t>               </a:t>
            </a:r>
            <a:r>
              <a:rPr lang="en-US" altLang="zh-TW" sz="3200" smtClean="0">
                <a:solidFill>
                  <a:srgbClr val="000000"/>
                </a:solidFill>
                <a:latin typeface="DFKai-SB" pitchFamily="65" charset="-120"/>
                <a:ea typeface="DFKai-SB" pitchFamily="65" charset="-120"/>
              </a:rPr>
              <a:t>        </a:t>
            </a:r>
            <a:r>
              <a:rPr lang="zh-TW" altLang="en-US" sz="3200" smtClean="0">
                <a:solidFill>
                  <a:srgbClr val="000000"/>
                </a:solidFill>
                <a:latin typeface="DFKai-SB" pitchFamily="65" charset="-120"/>
                <a:ea typeface="DFKai-SB" pitchFamily="65" charset="-120"/>
              </a:rPr>
              <a:t>     </a:t>
            </a:r>
            <a:r>
              <a:rPr lang="en-US" altLang="zh-TW" sz="3200" smtClean="0">
                <a:solidFill>
                  <a:srgbClr val="000000"/>
                </a:solidFill>
                <a:latin typeface="DFKai-SB" pitchFamily="65" charset="-120"/>
                <a:ea typeface="DFKai-SB" pitchFamily="65" charset="-120"/>
              </a:rPr>
              <a:t>45cc </a:t>
            </a:r>
            <a:r>
              <a:rPr lang="zh-TW" altLang="en-US" sz="3200" smtClean="0">
                <a:solidFill>
                  <a:srgbClr val="000000"/>
                </a:solidFill>
                <a:latin typeface="DFKai-SB" pitchFamily="65" charset="-120"/>
                <a:ea typeface="DFKai-SB" pitchFamily="65" charset="-120"/>
              </a:rPr>
              <a:t>蒸餾酒</a:t>
            </a:r>
          </a:p>
        </p:txBody>
      </p:sp>
      <p:sp>
        <p:nvSpPr>
          <p:cNvPr id="59395" name="Rectangle 4"/>
          <p:cNvSpPr>
            <a:spLocks noChangeArrowheads="1"/>
          </p:cNvSpPr>
          <p:nvPr/>
        </p:nvSpPr>
        <p:spPr bwMode="auto">
          <a:xfrm>
            <a:off x="998538" y="3716338"/>
            <a:ext cx="6705600" cy="1905000"/>
          </a:xfrm>
          <a:prstGeom prst="rect">
            <a:avLst/>
          </a:prstGeom>
          <a:noFill/>
          <a:ln w="38100">
            <a:solidFill>
              <a:srgbClr val="FF3300"/>
            </a:solidFill>
            <a:miter lim="800000"/>
            <a:headEnd/>
            <a:tailEnd/>
          </a:ln>
        </p:spPr>
        <p:txBody>
          <a:bodyPr wrap="none" anchor="ctr"/>
          <a:lstStyle/>
          <a:p>
            <a:endParaRPr lang="zh-TW" altLang="en-US"/>
          </a:p>
        </p:txBody>
      </p:sp>
      <p:pic>
        <p:nvPicPr>
          <p:cNvPr id="59396" name="Picture 5" descr="JPKTB004"/>
          <p:cNvPicPr>
            <a:picLocks noChangeAspect="1" noChangeArrowheads="1"/>
          </p:cNvPicPr>
          <p:nvPr/>
        </p:nvPicPr>
        <p:blipFill>
          <a:blip r:embed="rId2" cstate="print"/>
          <a:srcRect/>
          <a:stretch>
            <a:fillRect/>
          </a:stretch>
        </p:blipFill>
        <p:spPr bwMode="auto">
          <a:xfrm>
            <a:off x="6400800" y="457200"/>
            <a:ext cx="2438400" cy="1965325"/>
          </a:xfrm>
          <a:prstGeom prst="rect">
            <a:avLst/>
          </a:prstGeom>
          <a:noFill/>
          <a:ln w="9525">
            <a:noFill/>
            <a:miter lim="800000"/>
            <a:headEnd/>
            <a:tailEnd/>
          </a:ln>
        </p:spPr>
      </p:pic>
      <p:sp>
        <p:nvSpPr>
          <p:cNvPr id="2" name="禁止標誌 1"/>
          <p:cNvSpPr/>
          <p:nvPr/>
        </p:nvSpPr>
        <p:spPr>
          <a:xfrm>
            <a:off x="6948488" y="765175"/>
            <a:ext cx="1511300" cy="1439863"/>
          </a:xfrm>
          <a:prstGeom prst="noSmoking">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noChangeArrowheads="1"/>
          </p:cNvSpPr>
          <p:nvPr>
            <p:ph type="title"/>
          </p:nvPr>
        </p:nvSpPr>
        <p:spPr>
          <a:xfrm>
            <a:off x="1306513" y="271463"/>
            <a:ext cx="7643812" cy="1143000"/>
          </a:xfrm>
        </p:spPr>
        <p:txBody>
          <a:bodyPr/>
          <a:lstStyle/>
          <a:p>
            <a:pPr algn="ctr"/>
            <a:r>
              <a:rPr lang="zh-TW" altLang="en-US" sz="4700" b="1" smtClean="0">
                <a:solidFill>
                  <a:srgbClr val="0000F0"/>
                </a:solidFill>
                <a:ea typeface="DFKai-SB" pitchFamily="65" charset="-120"/>
              </a:rPr>
              <a:t>糖尿病常見的飲食迷思</a:t>
            </a:r>
          </a:p>
        </p:txBody>
      </p:sp>
      <p:sp>
        <p:nvSpPr>
          <p:cNvPr id="519172" name="Rectangle 4"/>
          <p:cNvSpPr>
            <a:spLocks noGrp="1" noChangeArrowheads="1"/>
          </p:cNvSpPr>
          <p:nvPr>
            <p:ph type="body" idx="1"/>
          </p:nvPr>
        </p:nvSpPr>
        <p:spPr>
          <a:xfrm>
            <a:off x="544513" y="1470025"/>
            <a:ext cx="8142287" cy="5199063"/>
          </a:xfrm>
        </p:spPr>
        <p:txBody>
          <a:bodyPr/>
          <a:lstStyle/>
          <a:p>
            <a:pPr>
              <a:lnSpc>
                <a:spcPct val="90000"/>
              </a:lnSpc>
            </a:pPr>
            <a:r>
              <a:rPr lang="zh-TW" altLang="en-US" sz="2900" b="1" smtClean="0">
                <a:solidFill>
                  <a:srgbClr val="FF0000"/>
                </a:solidFill>
                <a:latin typeface="Arial" pitchFamily="34" charset="0"/>
                <a:ea typeface="DFKai-SB" pitchFamily="65" charset="-120"/>
              </a:rPr>
              <a:t>少吃飯就好？</a:t>
            </a:r>
            <a:endParaRPr lang="en-US" altLang="zh-TW" sz="2900" b="1" smtClean="0">
              <a:solidFill>
                <a:srgbClr val="FF0000"/>
              </a:solidFill>
              <a:latin typeface="Arial" pitchFamily="34" charset="0"/>
              <a:ea typeface="DFKai-SB" pitchFamily="65" charset="-120"/>
            </a:endParaRPr>
          </a:p>
          <a:p>
            <a:pPr lvl="1">
              <a:lnSpc>
                <a:spcPct val="90000"/>
              </a:lnSpc>
            </a:pPr>
            <a:r>
              <a:rPr lang="en-US" altLang="zh-TW" sz="2500" smtClean="0">
                <a:solidFill>
                  <a:srgbClr val="000000"/>
                </a:solidFill>
                <a:latin typeface="Arial" pitchFamily="34" charset="0"/>
                <a:ea typeface="DFKai-SB" pitchFamily="65" charset="-120"/>
              </a:rPr>
              <a:t>No</a:t>
            </a:r>
            <a:r>
              <a:rPr lang="zh-TW" altLang="en-US" sz="2500" smtClean="0">
                <a:solidFill>
                  <a:srgbClr val="000000"/>
                </a:solidFill>
                <a:latin typeface="Arial" pitchFamily="34" charset="0"/>
                <a:ea typeface="DFKai-SB" pitchFamily="65" charset="-120"/>
              </a:rPr>
              <a:t>，</a:t>
            </a:r>
            <a:r>
              <a:rPr lang="en-US" altLang="zh-TW" sz="2500" smtClean="0">
                <a:solidFill>
                  <a:srgbClr val="000000"/>
                </a:solidFill>
                <a:latin typeface="Arial" pitchFamily="34" charset="0"/>
                <a:ea typeface="DFKai-SB" pitchFamily="65" charset="-120"/>
              </a:rPr>
              <a:t> </a:t>
            </a:r>
            <a:r>
              <a:rPr lang="zh-TW" altLang="en-US" sz="2500" smtClean="0">
                <a:solidFill>
                  <a:srgbClr val="000000"/>
                </a:solidFill>
                <a:latin typeface="Arial" pitchFamily="34" charset="0"/>
                <a:ea typeface="DFKai-SB" pitchFamily="65" charset="-120"/>
              </a:rPr>
              <a:t>飲食要均衡。</a:t>
            </a:r>
            <a:endParaRPr lang="en-US" altLang="zh-TW" sz="600" smtClean="0">
              <a:solidFill>
                <a:srgbClr val="000000"/>
              </a:solidFill>
              <a:latin typeface="Arial" pitchFamily="34" charset="0"/>
              <a:ea typeface="DFKai-SB" pitchFamily="65" charset="-120"/>
            </a:endParaRPr>
          </a:p>
          <a:p>
            <a:pPr>
              <a:lnSpc>
                <a:spcPct val="90000"/>
              </a:lnSpc>
            </a:pPr>
            <a:r>
              <a:rPr lang="zh-TW" altLang="en-US" sz="2900" b="1" smtClean="0">
                <a:solidFill>
                  <a:srgbClr val="FF0000"/>
                </a:solidFill>
                <a:latin typeface="Arial" pitchFamily="34" charset="0"/>
                <a:ea typeface="DFKai-SB" pitchFamily="65" charset="-120"/>
              </a:rPr>
              <a:t>不可以吃甜食？</a:t>
            </a:r>
            <a:r>
              <a:rPr lang="en-US" altLang="zh-TW" sz="2900" b="1" smtClean="0">
                <a:solidFill>
                  <a:srgbClr val="FF0000"/>
                </a:solidFill>
                <a:latin typeface="Arial" pitchFamily="34" charset="0"/>
                <a:ea typeface="DFKai-SB" pitchFamily="65" charset="-120"/>
              </a:rPr>
              <a:t> </a:t>
            </a:r>
          </a:p>
          <a:p>
            <a:pPr lvl="1">
              <a:lnSpc>
                <a:spcPct val="90000"/>
              </a:lnSpc>
            </a:pPr>
            <a:r>
              <a:rPr lang="zh-TW" altLang="en-US" sz="2500" smtClean="0">
                <a:solidFill>
                  <a:srgbClr val="000000"/>
                </a:solidFill>
                <a:latin typeface="Arial" pitchFamily="34" charset="0"/>
                <a:ea typeface="DFKai-SB" pitchFamily="65" charset="-120"/>
              </a:rPr>
              <a:t>少吃精製糖，可以用代糖取代。</a:t>
            </a:r>
            <a:endParaRPr lang="en-US" altLang="zh-TW" sz="600" smtClean="0">
              <a:solidFill>
                <a:srgbClr val="000000"/>
              </a:solidFill>
              <a:latin typeface="Arial" pitchFamily="34" charset="0"/>
              <a:ea typeface="DFKai-SB" pitchFamily="65" charset="-120"/>
            </a:endParaRPr>
          </a:p>
          <a:p>
            <a:pPr>
              <a:lnSpc>
                <a:spcPct val="90000"/>
              </a:lnSpc>
            </a:pPr>
            <a:r>
              <a:rPr lang="zh-TW" altLang="en-US" sz="2900" b="1" smtClean="0">
                <a:solidFill>
                  <a:srgbClr val="FF0000"/>
                </a:solidFill>
                <a:latin typeface="Arial" pitchFamily="34" charset="0"/>
                <a:ea typeface="DFKai-SB" pitchFamily="65" charset="-120"/>
              </a:rPr>
              <a:t>多吃芭樂、山藥、南瓜、薏仁等食物可幫助降血糖？</a:t>
            </a:r>
            <a:endParaRPr lang="en-US" altLang="zh-TW" sz="2900" b="1" smtClean="0">
              <a:solidFill>
                <a:srgbClr val="FF0000"/>
              </a:solidFill>
              <a:latin typeface="Arial" pitchFamily="34" charset="0"/>
              <a:ea typeface="DFKai-SB" pitchFamily="65" charset="-120"/>
            </a:endParaRPr>
          </a:p>
          <a:p>
            <a:pPr lvl="1">
              <a:lnSpc>
                <a:spcPct val="90000"/>
              </a:lnSpc>
            </a:pPr>
            <a:r>
              <a:rPr lang="zh-TW" altLang="en-US" sz="2500" smtClean="0">
                <a:solidFill>
                  <a:srgbClr val="000000"/>
                </a:solidFill>
                <a:latin typeface="Arial" pitchFamily="34" charset="0"/>
                <a:ea typeface="DFKai-SB" pitchFamily="65" charset="-120"/>
              </a:rPr>
              <a:t>山藥、南瓜、薏仁在六大類食物中是主食類含豐富糖類，不可多吃，要均衡。</a:t>
            </a:r>
            <a:endParaRPr lang="en-US" altLang="zh-TW" sz="700" smtClean="0">
              <a:solidFill>
                <a:srgbClr val="000000"/>
              </a:solidFill>
              <a:latin typeface="Arial" pitchFamily="34" charset="0"/>
              <a:ea typeface="DFKai-SB" pitchFamily="65" charset="-120"/>
            </a:endParaRPr>
          </a:p>
          <a:p>
            <a:pPr>
              <a:lnSpc>
                <a:spcPct val="90000"/>
              </a:lnSpc>
            </a:pPr>
            <a:r>
              <a:rPr lang="zh-TW" altLang="en-US" sz="2900" b="1" smtClean="0">
                <a:solidFill>
                  <a:srgbClr val="FF0000"/>
                </a:solidFill>
                <a:latin typeface="Arial" pitchFamily="34" charset="0"/>
                <a:ea typeface="DFKai-SB" pitchFamily="65" charset="-120"/>
              </a:rPr>
              <a:t>家裡伙食分開煮？</a:t>
            </a:r>
            <a:endParaRPr lang="en-US" altLang="zh-TW" sz="2900" b="1" smtClean="0">
              <a:solidFill>
                <a:srgbClr val="FF0000"/>
              </a:solidFill>
              <a:latin typeface="Arial" pitchFamily="34" charset="0"/>
              <a:ea typeface="DFKai-SB" pitchFamily="65" charset="-120"/>
            </a:endParaRPr>
          </a:p>
          <a:p>
            <a:pPr lvl="1">
              <a:lnSpc>
                <a:spcPct val="90000"/>
              </a:lnSpc>
            </a:pPr>
            <a:r>
              <a:rPr lang="en-US" altLang="zh-TW" sz="2500" smtClean="0">
                <a:solidFill>
                  <a:srgbClr val="000000"/>
                </a:solidFill>
                <a:latin typeface="Arial" pitchFamily="34" charset="0"/>
                <a:ea typeface="DFKai-SB" pitchFamily="65" charset="-120"/>
              </a:rPr>
              <a:t>No </a:t>
            </a:r>
            <a:r>
              <a:rPr lang="zh-TW" altLang="en-US" sz="2500" smtClean="0">
                <a:solidFill>
                  <a:srgbClr val="000000"/>
                </a:solidFill>
                <a:latin typeface="Arial" pitchFamily="34" charset="0"/>
                <a:ea typeface="DFKai-SB" pitchFamily="65" charset="-120"/>
              </a:rPr>
              <a:t>，糖尿病飲食是正常健康的均衡飲食，只要控制量的問題，不需要分開煮。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9172">
                                            <p:txEl>
                                              <p:pRg st="0" end="0"/>
                                            </p:txEl>
                                          </p:spTgt>
                                        </p:tgtEl>
                                        <p:attrNameLst>
                                          <p:attrName>style.visibility</p:attrName>
                                        </p:attrNameLst>
                                      </p:cBhvr>
                                      <p:to>
                                        <p:strVal val="visible"/>
                                      </p:to>
                                    </p:set>
                                    <p:animEffect transition="in" filter="blinds(horizontal)">
                                      <p:cBhvr>
                                        <p:cTn id="7" dur="500"/>
                                        <p:tgtEl>
                                          <p:spTgt spid="51917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9172">
                                            <p:txEl>
                                              <p:pRg st="1" end="1"/>
                                            </p:txEl>
                                          </p:spTgt>
                                        </p:tgtEl>
                                        <p:attrNameLst>
                                          <p:attrName>style.visibility</p:attrName>
                                        </p:attrNameLst>
                                      </p:cBhvr>
                                      <p:to>
                                        <p:strVal val="visible"/>
                                      </p:to>
                                    </p:set>
                                    <p:animEffect transition="in" filter="blinds(horizontal)">
                                      <p:cBhvr>
                                        <p:cTn id="10" dur="500"/>
                                        <p:tgtEl>
                                          <p:spTgt spid="51917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19172">
                                            <p:txEl>
                                              <p:pRg st="2" end="2"/>
                                            </p:txEl>
                                          </p:spTgt>
                                        </p:tgtEl>
                                        <p:attrNameLst>
                                          <p:attrName>style.visibility</p:attrName>
                                        </p:attrNameLst>
                                      </p:cBhvr>
                                      <p:to>
                                        <p:strVal val="visible"/>
                                      </p:to>
                                    </p:set>
                                    <p:animEffect transition="in" filter="blinds(horizontal)">
                                      <p:cBhvr>
                                        <p:cTn id="15" dur="500"/>
                                        <p:tgtEl>
                                          <p:spTgt spid="519172">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19172">
                                            <p:txEl>
                                              <p:pRg st="3" end="3"/>
                                            </p:txEl>
                                          </p:spTgt>
                                        </p:tgtEl>
                                        <p:attrNameLst>
                                          <p:attrName>style.visibility</p:attrName>
                                        </p:attrNameLst>
                                      </p:cBhvr>
                                      <p:to>
                                        <p:strVal val="visible"/>
                                      </p:to>
                                    </p:set>
                                    <p:animEffect transition="in" filter="blinds(horizontal)">
                                      <p:cBhvr>
                                        <p:cTn id="18" dur="500"/>
                                        <p:tgtEl>
                                          <p:spTgt spid="519172">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19172">
                                            <p:txEl>
                                              <p:pRg st="4" end="4"/>
                                            </p:txEl>
                                          </p:spTgt>
                                        </p:tgtEl>
                                        <p:attrNameLst>
                                          <p:attrName>style.visibility</p:attrName>
                                        </p:attrNameLst>
                                      </p:cBhvr>
                                      <p:to>
                                        <p:strVal val="visible"/>
                                      </p:to>
                                    </p:set>
                                    <p:animEffect transition="in" filter="blinds(horizontal)">
                                      <p:cBhvr>
                                        <p:cTn id="23" dur="500"/>
                                        <p:tgtEl>
                                          <p:spTgt spid="519172">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19172">
                                            <p:txEl>
                                              <p:pRg st="5" end="5"/>
                                            </p:txEl>
                                          </p:spTgt>
                                        </p:tgtEl>
                                        <p:attrNameLst>
                                          <p:attrName>style.visibility</p:attrName>
                                        </p:attrNameLst>
                                      </p:cBhvr>
                                      <p:to>
                                        <p:strVal val="visible"/>
                                      </p:to>
                                    </p:set>
                                    <p:animEffect transition="in" filter="blinds(horizontal)">
                                      <p:cBhvr>
                                        <p:cTn id="26" dur="500"/>
                                        <p:tgtEl>
                                          <p:spTgt spid="519172">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19172">
                                            <p:txEl>
                                              <p:pRg st="6" end="6"/>
                                            </p:txEl>
                                          </p:spTgt>
                                        </p:tgtEl>
                                        <p:attrNameLst>
                                          <p:attrName>style.visibility</p:attrName>
                                        </p:attrNameLst>
                                      </p:cBhvr>
                                      <p:to>
                                        <p:strVal val="visible"/>
                                      </p:to>
                                    </p:set>
                                    <p:animEffect transition="in" filter="blinds(horizontal)">
                                      <p:cBhvr>
                                        <p:cTn id="31" dur="500"/>
                                        <p:tgtEl>
                                          <p:spTgt spid="519172">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19172">
                                            <p:txEl>
                                              <p:pRg st="7" end="7"/>
                                            </p:txEl>
                                          </p:spTgt>
                                        </p:tgtEl>
                                        <p:attrNameLst>
                                          <p:attrName>style.visibility</p:attrName>
                                        </p:attrNameLst>
                                      </p:cBhvr>
                                      <p:to>
                                        <p:strVal val="visible"/>
                                      </p:to>
                                    </p:set>
                                    <p:animEffect transition="in" filter="blinds(horizontal)">
                                      <p:cBhvr>
                                        <p:cTn id="34" dur="500"/>
                                        <p:tgtEl>
                                          <p:spTgt spid="5191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971550" y="476250"/>
            <a:ext cx="7772400" cy="1143000"/>
          </a:xfrm>
        </p:spPr>
        <p:txBody>
          <a:bodyPr/>
          <a:lstStyle/>
          <a:p>
            <a:pPr algn="ctr" eaLnBrk="1" hangingPunct="1"/>
            <a:r>
              <a:rPr lang="zh-TW" altLang="en-US" sz="5400" b="1" smtClean="0">
                <a:solidFill>
                  <a:srgbClr val="0000F0"/>
                </a:solidFill>
                <a:ea typeface="DFKai-SB" pitchFamily="65" charset="-120"/>
              </a:rPr>
              <a:t>糖尿病的藥物治療</a:t>
            </a:r>
          </a:p>
        </p:txBody>
      </p:sp>
      <p:sp>
        <p:nvSpPr>
          <p:cNvPr id="61442" name="Rectangle 3"/>
          <p:cNvSpPr>
            <a:spLocks noGrp="1" noChangeArrowheads="1"/>
          </p:cNvSpPr>
          <p:nvPr>
            <p:ph type="body" idx="1"/>
          </p:nvPr>
        </p:nvSpPr>
        <p:spPr>
          <a:xfrm>
            <a:off x="755650" y="1844675"/>
            <a:ext cx="7843838" cy="4114800"/>
          </a:xfrm>
        </p:spPr>
        <p:txBody>
          <a:bodyPr/>
          <a:lstStyle/>
          <a:p>
            <a:pPr eaLnBrk="1" hangingPunct="1"/>
            <a:r>
              <a:rPr lang="zh-TW" altLang="en-US" b="1" u="sng" smtClean="0">
                <a:solidFill>
                  <a:srgbClr val="000000"/>
                </a:solidFill>
                <a:ea typeface="DFKai-SB" pitchFamily="65" charset="-120"/>
              </a:rPr>
              <a:t>第</a:t>
            </a:r>
            <a:r>
              <a:rPr lang="en-US" altLang="zh-TW" b="1" u="sng" smtClean="0">
                <a:solidFill>
                  <a:srgbClr val="000000"/>
                </a:solidFill>
                <a:ea typeface="DFKai-SB" pitchFamily="65" charset="-120"/>
              </a:rPr>
              <a:t>1</a:t>
            </a:r>
            <a:r>
              <a:rPr lang="zh-TW" altLang="en-US" b="1" u="sng" smtClean="0">
                <a:solidFill>
                  <a:srgbClr val="000000"/>
                </a:solidFill>
                <a:ea typeface="DFKai-SB" pitchFamily="65" charset="-120"/>
              </a:rPr>
              <a:t>型糖尿病</a:t>
            </a:r>
          </a:p>
          <a:p>
            <a:pPr lvl="1" eaLnBrk="1" hangingPunct="1"/>
            <a:r>
              <a:rPr lang="zh-TW" altLang="en-US" sz="3200" smtClean="0">
                <a:solidFill>
                  <a:srgbClr val="000000"/>
                </a:solidFill>
                <a:ea typeface="DFKai-SB" pitchFamily="65" charset="-120"/>
              </a:rPr>
              <a:t>注射胰島素</a:t>
            </a:r>
          </a:p>
          <a:p>
            <a:pPr eaLnBrk="1" hangingPunct="1"/>
            <a:r>
              <a:rPr lang="zh-TW" altLang="en-US" b="1" u="sng" smtClean="0">
                <a:solidFill>
                  <a:srgbClr val="000000"/>
                </a:solidFill>
                <a:ea typeface="DFKai-SB" pitchFamily="65" charset="-120"/>
              </a:rPr>
              <a:t>第</a:t>
            </a:r>
            <a:r>
              <a:rPr lang="en-US" altLang="zh-TW" b="1" u="sng" smtClean="0">
                <a:solidFill>
                  <a:srgbClr val="000000"/>
                </a:solidFill>
                <a:ea typeface="DFKai-SB" pitchFamily="65" charset="-120"/>
              </a:rPr>
              <a:t>2</a:t>
            </a:r>
            <a:r>
              <a:rPr lang="zh-TW" altLang="en-US" b="1" u="sng" smtClean="0">
                <a:solidFill>
                  <a:srgbClr val="000000"/>
                </a:solidFill>
                <a:ea typeface="DFKai-SB" pitchFamily="65" charset="-120"/>
              </a:rPr>
              <a:t>型糖尿病</a:t>
            </a:r>
          </a:p>
          <a:p>
            <a:pPr lvl="1" eaLnBrk="1" hangingPunct="1"/>
            <a:r>
              <a:rPr lang="zh-TW" altLang="en-US" sz="3200" smtClean="0">
                <a:solidFill>
                  <a:srgbClr val="000000"/>
                </a:solidFill>
                <a:ea typeface="DFKai-SB" pitchFamily="65" charset="-120"/>
              </a:rPr>
              <a:t>口服降血糖藥物</a:t>
            </a:r>
          </a:p>
          <a:p>
            <a:pPr lvl="1" eaLnBrk="1" hangingPunct="1"/>
            <a:r>
              <a:rPr lang="zh-TW" altLang="en-US" sz="3200" smtClean="0">
                <a:solidFill>
                  <a:srgbClr val="000000"/>
                </a:solidFill>
                <a:ea typeface="DFKai-SB" pitchFamily="65" charset="-120"/>
              </a:rPr>
              <a:t>口服降血糖藥物 </a:t>
            </a:r>
            <a:r>
              <a:rPr lang="en-US" altLang="zh-TW" sz="3200" smtClean="0">
                <a:solidFill>
                  <a:srgbClr val="000000"/>
                </a:solidFill>
                <a:ea typeface="DFKai-SB" pitchFamily="65" charset="-120"/>
              </a:rPr>
              <a:t>+ </a:t>
            </a:r>
            <a:r>
              <a:rPr lang="zh-TW" altLang="en-US" sz="3200" smtClean="0">
                <a:solidFill>
                  <a:srgbClr val="000000"/>
                </a:solidFill>
                <a:ea typeface="DFKai-SB" pitchFamily="65" charset="-120"/>
              </a:rPr>
              <a:t>睡前注射胰島素</a:t>
            </a:r>
          </a:p>
          <a:p>
            <a:pPr lvl="1" eaLnBrk="1" hangingPunct="1"/>
            <a:r>
              <a:rPr lang="zh-TW" altLang="en-US" sz="3200" smtClean="0">
                <a:solidFill>
                  <a:srgbClr val="000000"/>
                </a:solidFill>
                <a:ea typeface="DFKai-SB" pitchFamily="65" charset="-120"/>
              </a:rPr>
              <a:t>注射胰島素</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a:xfrm>
            <a:off x="468313" y="476250"/>
            <a:ext cx="8382000" cy="1143000"/>
          </a:xfrm>
        </p:spPr>
        <p:txBody>
          <a:bodyPr/>
          <a:lstStyle/>
          <a:p>
            <a:pPr eaLnBrk="1" hangingPunct="1"/>
            <a:r>
              <a:rPr lang="zh-TW" altLang="en-US" b="1" smtClean="0">
                <a:solidFill>
                  <a:srgbClr val="0000F0"/>
                </a:solidFill>
                <a:latin typeface="DFKai-SB" pitchFamily="65" charset="-120"/>
                <a:ea typeface="DFKai-SB" pitchFamily="65" charset="-120"/>
              </a:rPr>
              <a:t>吃糖尿病的藥會不會傷肝或傷腎?</a:t>
            </a:r>
          </a:p>
        </p:txBody>
      </p:sp>
      <p:sp>
        <p:nvSpPr>
          <p:cNvPr id="59394" name="Rectangle 3"/>
          <p:cNvSpPr>
            <a:spLocks noGrp="1" noChangeArrowheads="1"/>
          </p:cNvSpPr>
          <p:nvPr>
            <p:ph type="body" idx="4294967295"/>
          </p:nvPr>
        </p:nvSpPr>
        <p:spPr>
          <a:xfrm>
            <a:off x="755650" y="1916113"/>
            <a:ext cx="7993063" cy="4114800"/>
          </a:xfrm>
        </p:spPr>
        <p:txBody>
          <a:bodyPr/>
          <a:lstStyle/>
          <a:p>
            <a:pPr eaLnBrk="1" hangingPunct="1"/>
            <a:r>
              <a:rPr lang="zh-TW" altLang="en-US" sz="4000" smtClean="0">
                <a:solidFill>
                  <a:srgbClr val="000000"/>
                </a:solidFill>
                <a:latin typeface="DFKai-SB" pitchFamily="65" charset="-120"/>
                <a:ea typeface="DFKai-SB" pitchFamily="65" charset="-120"/>
              </a:rPr>
              <a:t>不會</a:t>
            </a:r>
          </a:p>
          <a:p>
            <a:pPr eaLnBrk="1" hangingPunct="1"/>
            <a:r>
              <a:rPr lang="zh-TW" altLang="en-US" sz="4000" smtClean="0">
                <a:solidFill>
                  <a:srgbClr val="000000"/>
                </a:solidFill>
                <a:latin typeface="DFKai-SB" pitchFamily="65" charset="-120"/>
                <a:ea typeface="DFKai-SB" pitchFamily="65" charset="-120"/>
              </a:rPr>
              <a:t>腎臟病變是糖尿病的併發症，如果不按時吃藥好好控制血糖才有可能造成腎臟病變而導致最終需要洗腎</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fade">
                                      <p:cBhvr>
                                        <p:cTn id="7" dur="500"/>
                                        <p:tgtEl>
                                          <p:spTgt spid="593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4">
                                            <p:txEl>
                                              <p:pRg st="1" end="1"/>
                                            </p:txEl>
                                          </p:spTgt>
                                        </p:tgtEl>
                                        <p:attrNameLst>
                                          <p:attrName>style.visibility</p:attrName>
                                        </p:attrNameLst>
                                      </p:cBhvr>
                                      <p:to>
                                        <p:strVal val="visible"/>
                                      </p:to>
                                    </p:set>
                                    <p:animEffect transition="in" filter="fade">
                                      <p:cBhvr>
                                        <p:cTn id="12" dur="500"/>
                                        <p:tgtEl>
                                          <p:spTgt spid="593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AutoShape 3"/>
          <p:cNvSpPr>
            <a:spLocks noChangeArrowheads="1"/>
          </p:cNvSpPr>
          <p:nvPr/>
        </p:nvSpPr>
        <p:spPr bwMode="auto">
          <a:xfrm>
            <a:off x="323850" y="765175"/>
            <a:ext cx="6356350" cy="3676650"/>
          </a:xfrm>
          <a:prstGeom prst="wedgeRoundRectCallout">
            <a:avLst>
              <a:gd name="adj1" fmla="val 49051"/>
              <a:gd name="adj2" fmla="val 56519"/>
              <a:gd name="adj3" fmla="val 16667"/>
            </a:avLst>
          </a:prstGeom>
          <a:noFill/>
          <a:ln w="9525">
            <a:solidFill>
              <a:srgbClr val="000000"/>
            </a:solidFill>
            <a:miter lim="800000"/>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zh-TW" altLang="en-US" sz="4800" b="1">
                <a:solidFill>
                  <a:srgbClr val="000000"/>
                </a:solidFill>
                <a:latin typeface="DFKai-SB" pitchFamily="65" charset="-120"/>
                <a:ea typeface="DFKai-SB" pitchFamily="65" charset="-120"/>
              </a:rPr>
              <a:t>醫生開給我的藥我都有按時吃</a:t>
            </a:r>
            <a:r>
              <a:rPr lang="zh-TW" altLang="en-US" sz="4800">
                <a:solidFill>
                  <a:srgbClr val="000000"/>
                </a:solidFill>
                <a:latin typeface="DFKai-SB" pitchFamily="65" charset="-120"/>
                <a:ea typeface="DFKai-SB" pitchFamily="65" charset="-120"/>
              </a:rPr>
              <a:t>，</a:t>
            </a:r>
            <a:r>
              <a:rPr lang="zh-TW" altLang="en-US" sz="4800" b="1">
                <a:solidFill>
                  <a:srgbClr val="000000"/>
                </a:solidFill>
                <a:latin typeface="DFKai-SB" pitchFamily="65" charset="-120"/>
                <a:ea typeface="DFKai-SB" pitchFamily="65" charset="-120"/>
              </a:rPr>
              <a:t>可是我的血糖就是降不下來</a:t>
            </a:r>
            <a:r>
              <a:rPr lang="zh-TW" altLang="en-US" sz="4800">
                <a:solidFill>
                  <a:srgbClr val="000000"/>
                </a:solidFill>
                <a:latin typeface="DFKai-SB" pitchFamily="65" charset="-120"/>
                <a:ea typeface="DFKai-SB" pitchFamily="65" charset="-120"/>
              </a:rPr>
              <a:t>，</a:t>
            </a:r>
            <a:r>
              <a:rPr lang="zh-TW" altLang="en-US" sz="4800" b="1">
                <a:solidFill>
                  <a:srgbClr val="000000"/>
                </a:solidFill>
                <a:latin typeface="DFKai-SB" pitchFamily="65" charset="-120"/>
                <a:ea typeface="DFKai-SB" pitchFamily="65" charset="-120"/>
              </a:rPr>
              <a:t>怎麼辦</a:t>
            </a:r>
            <a:r>
              <a:rPr lang="en-US" altLang="zh-TW" sz="4800" b="1">
                <a:solidFill>
                  <a:srgbClr val="000000"/>
                </a:solidFill>
                <a:latin typeface="DFKai-SB" pitchFamily="65" charset="-120"/>
                <a:ea typeface="DFKai-SB" pitchFamily="65" charset="-120"/>
              </a:rPr>
              <a:t>?</a:t>
            </a:r>
          </a:p>
        </p:txBody>
      </p:sp>
      <p:graphicFrame>
        <p:nvGraphicFramePr>
          <p:cNvPr id="63490" name="Object 1029"/>
          <p:cNvGraphicFramePr>
            <a:graphicFrameLocks noChangeAspect="1"/>
          </p:cNvGraphicFramePr>
          <p:nvPr/>
        </p:nvGraphicFramePr>
        <p:xfrm>
          <a:off x="7019925" y="3716338"/>
          <a:ext cx="1963738" cy="2971800"/>
        </p:xfrm>
        <a:graphic>
          <a:graphicData uri="http://schemas.openxmlformats.org/presentationml/2006/ole">
            <p:oleObj spid="_x0000_s63490" name="點陣圖影像" r:id="rId3" imgW="704948" imgH="1066667" progId="Paint.Picture">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755650" y="549275"/>
            <a:ext cx="7772400" cy="1143000"/>
          </a:xfrm>
        </p:spPr>
        <p:txBody>
          <a:bodyPr anchor="ctr"/>
          <a:lstStyle/>
          <a:p>
            <a:pPr algn="ctr" eaLnBrk="1" hangingPunct="1"/>
            <a:r>
              <a:rPr lang="en-US" altLang="zh-TW" sz="4800" b="1" smtClean="0">
                <a:solidFill>
                  <a:srgbClr val="0000F0"/>
                </a:solidFill>
                <a:latin typeface="DFKai-SB" pitchFamily="65" charset="-120"/>
                <a:ea typeface="DFKai-SB" pitchFamily="65" charset="-120"/>
              </a:rPr>
              <a:t>2012</a:t>
            </a:r>
            <a:r>
              <a:rPr lang="zh-TW" altLang="en-US" sz="4800" b="1" smtClean="0">
                <a:solidFill>
                  <a:srgbClr val="0000F0"/>
                </a:solidFill>
                <a:latin typeface="DFKai-SB" pitchFamily="65" charset="-120"/>
                <a:ea typeface="DFKai-SB" pitchFamily="65" charset="-120"/>
              </a:rPr>
              <a:t>年台灣十大死因</a:t>
            </a:r>
          </a:p>
        </p:txBody>
      </p:sp>
      <p:sp>
        <p:nvSpPr>
          <p:cNvPr id="19458" name="Rectangle 3"/>
          <p:cNvSpPr>
            <a:spLocks noGrp="1" noChangeArrowheads="1"/>
          </p:cNvSpPr>
          <p:nvPr>
            <p:ph type="body" sz="half" idx="4294967295"/>
          </p:nvPr>
        </p:nvSpPr>
        <p:spPr>
          <a:xfrm>
            <a:off x="250825" y="2060575"/>
            <a:ext cx="3810000" cy="4114800"/>
          </a:xfrm>
        </p:spPr>
        <p:txBody>
          <a:bodyPr/>
          <a:lstStyle/>
          <a:p>
            <a:pPr eaLnBrk="1" hangingPunct="1"/>
            <a:r>
              <a:rPr lang="zh-TW" altLang="en-US" sz="3000" smtClean="0">
                <a:solidFill>
                  <a:srgbClr val="000000"/>
                </a:solidFill>
                <a:ea typeface="DFKai-SB" pitchFamily="65" charset="-120"/>
              </a:rPr>
              <a:t>惡性腫瘤</a:t>
            </a:r>
            <a:r>
              <a:rPr lang="en-US" altLang="zh-TW" sz="3000" smtClean="0">
                <a:solidFill>
                  <a:srgbClr val="000000"/>
                </a:solidFill>
                <a:ea typeface="DFKai-SB" pitchFamily="65" charset="-120"/>
              </a:rPr>
              <a:t>(28.4%)</a:t>
            </a:r>
          </a:p>
          <a:p>
            <a:pPr eaLnBrk="1" hangingPunct="1"/>
            <a:r>
              <a:rPr lang="zh-TW" altLang="en-US" sz="3000" smtClean="0">
                <a:solidFill>
                  <a:srgbClr val="000000"/>
                </a:solidFill>
                <a:ea typeface="DFKai-SB" pitchFamily="65" charset="-120"/>
              </a:rPr>
              <a:t>心臟疾病</a:t>
            </a:r>
            <a:r>
              <a:rPr lang="en-US" altLang="zh-TW" sz="3000" smtClean="0">
                <a:solidFill>
                  <a:srgbClr val="000000"/>
                </a:solidFill>
                <a:ea typeface="DFKai-SB" pitchFamily="65" charset="-120"/>
              </a:rPr>
              <a:t>(11.1%)</a:t>
            </a:r>
          </a:p>
          <a:p>
            <a:pPr eaLnBrk="1" hangingPunct="1"/>
            <a:r>
              <a:rPr lang="zh-TW" altLang="en-US" sz="3000" smtClean="0">
                <a:solidFill>
                  <a:srgbClr val="000000"/>
                </a:solidFill>
                <a:ea typeface="DFKai-SB" pitchFamily="65" charset="-120"/>
              </a:rPr>
              <a:t>腦血管疾病</a:t>
            </a:r>
            <a:r>
              <a:rPr lang="en-US" altLang="zh-TW" sz="3000" smtClean="0">
                <a:solidFill>
                  <a:srgbClr val="000000"/>
                </a:solidFill>
                <a:ea typeface="DFKai-SB" pitchFamily="65" charset="-120"/>
              </a:rPr>
              <a:t>(7.2%)</a:t>
            </a:r>
          </a:p>
          <a:p>
            <a:pPr eaLnBrk="1" hangingPunct="1"/>
            <a:r>
              <a:rPr lang="zh-TW" altLang="en-US" sz="3000" smtClean="0">
                <a:solidFill>
                  <a:srgbClr val="000000"/>
                </a:solidFill>
                <a:ea typeface="DFKai-SB" pitchFamily="65" charset="-120"/>
              </a:rPr>
              <a:t>肺炎</a:t>
            </a:r>
            <a:r>
              <a:rPr lang="en-US" altLang="zh-TW" sz="3000" smtClean="0">
                <a:solidFill>
                  <a:srgbClr val="000000"/>
                </a:solidFill>
                <a:ea typeface="DFKai-SB" pitchFamily="65" charset="-120"/>
              </a:rPr>
              <a:t>(6.1%)</a:t>
            </a:r>
          </a:p>
          <a:p>
            <a:pPr eaLnBrk="1" hangingPunct="1"/>
            <a:r>
              <a:rPr lang="zh-TW" altLang="en-US" sz="3000" b="1" u="sng" smtClean="0">
                <a:solidFill>
                  <a:srgbClr val="000099"/>
                </a:solidFill>
                <a:ea typeface="DFKai-SB" pitchFamily="65" charset="-120"/>
              </a:rPr>
              <a:t>糖尿病</a:t>
            </a:r>
            <a:r>
              <a:rPr lang="en-US" altLang="zh-TW" sz="3000" b="1" u="sng" smtClean="0">
                <a:solidFill>
                  <a:srgbClr val="000099"/>
                </a:solidFill>
                <a:ea typeface="DFKai-SB" pitchFamily="65" charset="-120"/>
              </a:rPr>
              <a:t>(6%)</a:t>
            </a:r>
          </a:p>
          <a:p>
            <a:pPr eaLnBrk="1" hangingPunct="1"/>
            <a:endParaRPr lang="en-US" altLang="zh-TW" sz="3000" smtClean="0">
              <a:solidFill>
                <a:srgbClr val="000000"/>
              </a:solidFill>
              <a:ea typeface="DFKai-SB" pitchFamily="65" charset="-120"/>
            </a:endParaRPr>
          </a:p>
          <a:p>
            <a:pPr eaLnBrk="1" hangingPunct="1"/>
            <a:endParaRPr lang="zh-TW" altLang="en-US" sz="3000" u="sng" smtClean="0">
              <a:solidFill>
                <a:srgbClr val="000000"/>
              </a:solidFill>
              <a:ea typeface="DFKai-SB" pitchFamily="65" charset="-120"/>
            </a:endParaRPr>
          </a:p>
          <a:p>
            <a:pPr eaLnBrk="1" hangingPunct="1"/>
            <a:endParaRPr lang="en-US" altLang="zh-TW" sz="3000" smtClean="0">
              <a:solidFill>
                <a:srgbClr val="000000"/>
              </a:solidFill>
              <a:ea typeface="DFKai-SB" pitchFamily="65" charset="-120"/>
            </a:endParaRPr>
          </a:p>
        </p:txBody>
      </p:sp>
      <p:sp>
        <p:nvSpPr>
          <p:cNvPr id="19459" name="Rectangle 4"/>
          <p:cNvSpPr>
            <a:spLocks noGrp="1" noChangeArrowheads="1"/>
          </p:cNvSpPr>
          <p:nvPr>
            <p:ph type="body" sz="half" idx="4294967295"/>
          </p:nvPr>
        </p:nvSpPr>
        <p:spPr>
          <a:xfrm>
            <a:off x="4140200" y="1989138"/>
            <a:ext cx="4716463" cy="4114800"/>
          </a:xfrm>
        </p:spPr>
        <p:txBody>
          <a:bodyPr/>
          <a:lstStyle/>
          <a:p>
            <a:pPr eaLnBrk="1" hangingPunct="1"/>
            <a:r>
              <a:rPr lang="zh-TW" altLang="en-US" sz="3000" smtClean="0">
                <a:solidFill>
                  <a:srgbClr val="000000"/>
                </a:solidFill>
                <a:ea typeface="DFKai-SB" pitchFamily="65" charset="-120"/>
              </a:rPr>
              <a:t>事故傷害</a:t>
            </a:r>
            <a:r>
              <a:rPr lang="en-US" altLang="zh-TW" sz="3000" smtClean="0">
                <a:solidFill>
                  <a:srgbClr val="000000"/>
                </a:solidFill>
                <a:ea typeface="DFKai-SB" pitchFamily="65" charset="-120"/>
              </a:rPr>
              <a:t>(4.5%)</a:t>
            </a:r>
          </a:p>
          <a:p>
            <a:pPr eaLnBrk="1" hangingPunct="1"/>
            <a:r>
              <a:rPr lang="zh-TW" altLang="en-US" sz="3000" smtClean="0">
                <a:solidFill>
                  <a:srgbClr val="000000"/>
                </a:solidFill>
                <a:ea typeface="DFKai-SB" pitchFamily="65" charset="-120"/>
              </a:rPr>
              <a:t>慢性下呼吸道疾病</a:t>
            </a:r>
            <a:r>
              <a:rPr lang="en-US" altLang="zh-TW" sz="3000" smtClean="0">
                <a:solidFill>
                  <a:srgbClr val="000000"/>
                </a:solidFill>
                <a:ea typeface="DFKai-SB" pitchFamily="65" charset="-120"/>
              </a:rPr>
              <a:t>(4.1%)</a:t>
            </a:r>
          </a:p>
          <a:p>
            <a:pPr eaLnBrk="1" hangingPunct="1"/>
            <a:r>
              <a:rPr lang="zh-TW" altLang="en-US" sz="3000" smtClean="0">
                <a:solidFill>
                  <a:srgbClr val="000000"/>
                </a:solidFill>
                <a:ea typeface="DFKai-SB" pitchFamily="65" charset="-120"/>
              </a:rPr>
              <a:t>高血壓</a:t>
            </a:r>
            <a:r>
              <a:rPr lang="en-US" altLang="zh-TW" sz="3000" smtClean="0">
                <a:solidFill>
                  <a:srgbClr val="000000"/>
                </a:solidFill>
                <a:ea typeface="DFKai-SB" pitchFamily="65" charset="-120"/>
              </a:rPr>
              <a:t>(3.2%)</a:t>
            </a:r>
            <a:endParaRPr lang="zh-TW" altLang="en-US" sz="3000" smtClean="0">
              <a:solidFill>
                <a:srgbClr val="000000"/>
              </a:solidFill>
              <a:ea typeface="DFKai-SB" pitchFamily="65" charset="-120"/>
            </a:endParaRPr>
          </a:p>
          <a:p>
            <a:pPr eaLnBrk="1" hangingPunct="1"/>
            <a:r>
              <a:rPr lang="zh-TW" altLang="en-US" sz="3000" smtClean="0">
                <a:solidFill>
                  <a:srgbClr val="000000"/>
                </a:solidFill>
                <a:ea typeface="DFKai-SB" pitchFamily="65" charset="-120"/>
              </a:rPr>
              <a:t>慢性肝病及肝硬化</a:t>
            </a:r>
            <a:r>
              <a:rPr lang="en-US" altLang="zh-TW" sz="3000" smtClean="0">
                <a:solidFill>
                  <a:srgbClr val="000000"/>
                </a:solidFill>
                <a:ea typeface="DFKai-SB" pitchFamily="65" charset="-120"/>
              </a:rPr>
              <a:t>(3.2%)</a:t>
            </a:r>
          </a:p>
          <a:p>
            <a:pPr eaLnBrk="1" hangingPunct="1"/>
            <a:r>
              <a:rPr lang="zh-TW" altLang="en-US" sz="3000" smtClean="0">
                <a:solidFill>
                  <a:srgbClr val="000000"/>
                </a:solidFill>
                <a:ea typeface="DFKai-SB" pitchFamily="65" charset="-120"/>
              </a:rPr>
              <a:t>腎炎腎徵候群及慢性腎臟病</a:t>
            </a:r>
            <a:r>
              <a:rPr lang="en-US" altLang="zh-TW" sz="3000" smtClean="0">
                <a:solidFill>
                  <a:srgbClr val="000000"/>
                </a:solidFill>
                <a:ea typeface="DFKai-SB" pitchFamily="65" charset="-120"/>
              </a:rPr>
              <a:t>(2.8%)</a:t>
            </a:r>
          </a:p>
          <a:p>
            <a:pPr eaLnBrk="1" hangingPunct="1"/>
            <a:endParaRPr lang="zh-TW" altLang="en-US" sz="3000" smtClean="0">
              <a:solidFill>
                <a:srgbClr val="000000"/>
              </a:solidFill>
              <a:ea typeface="DFKai-SB" pitchFamily="65" charset="-120"/>
            </a:endParaRPr>
          </a:p>
          <a:p>
            <a:pPr eaLnBrk="1" hangingPunct="1"/>
            <a:endParaRPr lang="zh-TW" altLang="en-US" sz="3000" i="1" u="sng" smtClean="0">
              <a:solidFill>
                <a:srgbClr val="000000"/>
              </a:solidFill>
              <a:ea typeface="DFKai-SB" pitchFamily="65" charset="-120"/>
            </a:endParaRPr>
          </a:p>
          <a:p>
            <a:pPr eaLnBrk="1" hangingPunct="1"/>
            <a:endParaRPr lang="en-US" altLang="zh-TW" sz="3000" smtClean="0">
              <a:solidFill>
                <a:srgbClr val="000000"/>
              </a:solidFill>
              <a:ea typeface="DFKai-SB" pitchFamily="65" charset="-120"/>
            </a:endParaRPr>
          </a:p>
        </p:txBody>
      </p:sp>
      <p:sp>
        <p:nvSpPr>
          <p:cNvPr id="19460" name="Text Box 5"/>
          <p:cNvSpPr txBox="1">
            <a:spLocks noChangeArrowheads="1"/>
          </p:cNvSpPr>
          <p:nvPr/>
        </p:nvSpPr>
        <p:spPr bwMode="auto">
          <a:xfrm>
            <a:off x="6678613" y="6553200"/>
            <a:ext cx="2465387" cy="304800"/>
          </a:xfrm>
          <a:prstGeom prst="rect">
            <a:avLst/>
          </a:prstGeom>
          <a:noFill/>
          <a:ln w="9525">
            <a:noFill/>
            <a:miter lim="800000"/>
            <a:headEnd/>
            <a:tailEnd/>
          </a:ln>
        </p:spPr>
        <p:txBody>
          <a:bodyPr wrap="none">
            <a:spAutoFit/>
          </a:bodyPr>
          <a:lstStyle/>
          <a:p>
            <a:r>
              <a:rPr lang="zh-TW" altLang="en-US" sz="1400" b="1">
                <a:solidFill>
                  <a:srgbClr val="000000"/>
                </a:solidFill>
              </a:rPr>
              <a:t>資料來源 </a:t>
            </a:r>
            <a:r>
              <a:rPr lang="en-US" altLang="zh-TW" sz="1400" b="1">
                <a:solidFill>
                  <a:srgbClr val="000000"/>
                </a:solidFill>
              </a:rPr>
              <a:t>: </a:t>
            </a:r>
            <a:r>
              <a:rPr lang="zh-TW" altLang="en-US" sz="1400" b="1">
                <a:solidFill>
                  <a:srgbClr val="000000"/>
                </a:solidFill>
              </a:rPr>
              <a:t>行政院衛生署網站</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539750" y="765175"/>
            <a:ext cx="8162925" cy="762000"/>
          </a:xfrm>
        </p:spPr>
        <p:txBody>
          <a:bodyPr/>
          <a:lstStyle/>
          <a:p>
            <a:pPr algn="ctr"/>
            <a:r>
              <a:rPr lang="zh-TW" altLang="en-US" sz="4800" b="1" smtClean="0">
                <a:solidFill>
                  <a:srgbClr val="0000F0"/>
                </a:solidFill>
                <a:latin typeface="DFKai-SB" pitchFamily="65" charset="-120"/>
                <a:ea typeface="DFKai-SB" pitchFamily="65" charset="-120"/>
              </a:rPr>
              <a:t>胰島素</a:t>
            </a:r>
          </a:p>
        </p:txBody>
      </p:sp>
      <p:sp>
        <p:nvSpPr>
          <p:cNvPr id="64514" name="Rectangle 3"/>
          <p:cNvSpPr>
            <a:spLocks noGrp="1" noChangeArrowheads="1"/>
          </p:cNvSpPr>
          <p:nvPr>
            <p:ph type="body" idx="1"/>
          </p:nvPr>
        </p:nvSpPr>
        <p:spPr>
          <a:xfrm>
            <a:off x="395288" y="1989138"/>
            <a:ext cx="5256212" cy="4191000"/>
          </a:xfrm>
        </p:spPr>
        <p:txBody>
          <a:bodyPr/>
          <a:lstStyle/>
          <a:p>
            <a:r>
              <a:rPr lang="zh-TW" altLang="en-US" smtClean="0">
                <a:solidFill>
                  <a:srgbClr val="000000"/>
                </a:solidFill>
                <a:latin typeface="DFKai-SB" pitchFamily="65" charset="-120"/>
                <a:ea typeface="DFKai-SB" pitchFamily="65" charset="-120"/>
              </a:rPr>
              <a:t>當</a:t>
            </a:r>
            <a:r>
              <a:rPr lang="zh-TW" altLang="en-US" smtClean="0">
                <a:solidFill>
                  <a:srgbClr val="000000"/>
                </a:solidFill>
                <a:ea typeface="DFKai-SB" pitchFamily="65" charset="-120"/>
              </a:rPr>
              <a:t>胰臟所分泌的降血糖荷爾蒙不夠時</a:t>
            </a:r>
            <a:r>
              <a:rPr lang="zh-TW" altLang="en-US" smtClean="0">
                <a:solidFill>
                  <a:srgbClr val="000000"/>
                </a:solidFill>
                <a:latin typeface="DFKai-SB" pitchFamily="65" charset="-120"/>
                <a:ea typeface="DFKai-SB" pitchFamily="65" charset="-120"/>
              </a:rPr>
              <a:t>，</a:t>
            </a:r>
            <a:r>
              <a:rPr lang="zh-TW" altLang="en-US" smtClean="0">
                <a:solidFill>
                  <a:srgbClr val="000000"/>
                </a:solidFill>
                <a:ea typeface="DFKai-SB" pitchFamily="65" charset="-120"/>
              </a:rPr>
              <a:t>注射胰島素可以補充體內不足的胰島素</a:t>
            </a:r>
            <a:r>
              <a:rPr lang="zh-TW" altLang="en-US" smtClean="0">
                <a:solidFill>
                  <a:srgbClr val="000000"/>
                </a:solidFill>
              </a:rPr>
              <a:t>，</a:t>
            </a:r>
            <a:r>
              <a:rPr lang="zh-TW" altLang="en-US" smtClean="0">
                <a:solidFill>
                  <a:srgbClr val="000000"/>
                </a:solidFill>
                <a:ea typeface="DFKai-SB" pitchFamily="65" charset="-120"/>
              </a:rPr>
              <a:t>將血糖控制在正常的範圍內</a:t>
            </a:r>
            <a:endParaRPr lang="en-US" altLang="zh-TW" smtClean="0">
              <a:solidFill>
                <a:srgbClr val="000000"/>
              </a:solidFill>
              <a:ea typeface="DFKai-SB" pitchFamily="65" charset="-120"/>
            </a:endParaRPr>
          </a:p>
          <a:p>
            <a:endParaRPr lang="en-US" altLang="zh-TW" smtClean="0">
              <a:solidFill>
                <a:srgbClr val="000000"/>
              </a:solidFill>
              <a:ea typeface="DFKai-SB" pitchFamily="65" charset="-120"/>
            </a:endParaRPr>
          </a:p>
          <a:p>
            <a:r>
              <a:rPr lang="zh-TW" altLang="en-US" smtClean="0">
                <a:solidFill>
                  <a:srgbClr val="000000"/>
                </a:solidFill>
                <a:ea typeface="DFKai-SB" pitchFamily="65" charset="-120"/>
              </a:rPr>
              <a:t>注射胰島素是口服降血糖藥物效果不佳的替代方案</a:t>
            </a:r>
            <a:endParaRPr lang="en-US" altLang="zh-TW" smtClean="0">
              <a:solidFill>
                <a:srgbClr val="000000"/>
              </a:solidFill>
              <a:latin typeface="DFKai-SB" pitchFamily="65" charset="-120"/>
              <a:ea typeface="DFKai-SB" pitchFamily="65" charset="-120"/>
            </a:endParaRPr>
          </a:p>
          <a:p>
            <a:endParaRPr lang="en-US" altLang="zh-TW" smtClean="0">
              <a:solidFill>
                <a:srgbClr val="000000"/>
              </a:solidFill>
              <a:ea typeface="DFKai-SB" pitchFamily="65" charset="-120"/>
            </a:endParaRPr>
          </a:p>
          <a:p>
            <a:endParaRPr lang="zh-TW" altLang="en-US" smtClean="0">
              <a:solidFill>
                <a:srgbClr val="000000"/>
              </a:solidFill>
              <a:ea typeface="DFKai-SB" pitchFamily="65" charset="-120"/>
            </a:endParaRPr>
          </a:p>
        </p:txBody>
      </p:sp>
      <p:pic>
        <p:nvPicPr>
          <p:cNvPr id="64515" name="Picture 5" descr="Insuli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3657600"/>
            <a:ext cx="1524000" cy="1600200"/>
          </a:xfrm>
          <a:prstGeom prst="rect">
            <a:avLst/>
          </a:prstGeom>
          <a:noFill/>
          <a:ln w="9525">
            <a:noFill/>
            <a:miter lim="800000"/>
            <a:headEnd/>
            <a:tailEnd/>
          </a:ln>
        </p:spPr>
      </p:pic>
      <p:pic>
        <p:nvPicPr>
          <p:cNvPr id="64516" name="Picture 8" descr="pancreas"/>
          <p:cNvPicPr>
            <a:picLocks noChangeAspect="1" noChangeArrowheads="1"/>
          </p:cNvPicPr>
          <p:nvPr/>
        </p:nvPicPr>
        <p:blipFill>
          <a:blip r:embed="rId3" cstate="print">
            <a:clrChange>
              <a:clrFrom>
                <a:srgbClr val="FEFFFA"/>
              </a:clrFrom>
              <a:clrTo>
                <a:srgbClr val="FEFFFA">
                  <a:alpha val="0"/>
                </a:srgbClr>
              </a:clrTo>
            </a:clrChange>
          </a:blip>
          <a:srcRect/>
          <a:stretch>
            <a:fillRect/>
          </a:stretch>
        </p:blipFill>
        <p:spPr bwMode="auto">
          <a:xfrm>
            <a:off x="5259388" y="1524000"/>
            <a:ext cx="1895475" cy="1905000"/>
          </a:xfrm>
          <a:prstGeom prst="rect">
            <a:avLst/>
          </a:prstGeom>
          <a:noFill/>
          <a:ln w="9525">
            <a:noFill/>
            <a:miter lim="800000"/>
            <a:headEnd/>
            <a:tailEnd/>
          </a:ln>
        </p:spPr>
      </p:pic>
      <p:sp>
        <p:nvSpPr>
          <p:cNvPr id="68617" name="AutoShape 9"/>
          <p:cNvSpPr>
            <a:spLocks noChangeArrowheads="1"/>
          </p:cNvSpPr>
          <p:nvPr/>
        </p:nvSpPr>
        <p:spPr bwMode="auto">
          <a:xfrm rot="5400000">
            <a:off x="7331869" y="2269331"/>
            <a:ext cx="1047750" cy="1081088"/>
          </a:xfrm>
          <a:custGeom>
            <a:avLst/>
            <a:gdLst>
              <a:gd name="G0" fmla="+- 13879 0 0"/>
              <a:gd name="G1" fmla="+- 2532 0 0"/>
              <a:gd name="G2" fmla="+- 12158 0 2532"/>
              <a:gd name="G3" fmla="+- G2 0 2532"/>
              <a:gd name="G4" fmla="*/ G3 32768 32059"/>
              <a:gd name="G5" fmla="*/ G4 1 2"/>
              <a:gd name="G6" fmla="+- 21600 0 13879"/>
              <a:gd name="G7" fmla="*/ G6 2532 6079"/>
              <a:gd name="G8" fmla="+- G7 13879 0"/>
              <a:gd name="T0" fmla="*/ 13879 w 21600"/>
              <a:gd name="T1" fmla="*/ 0 h 21600"/>
              <a:gd name="T2" fmla="*/ 13879 w 21600"/>
              <a:gd name="T3" fmla="*/ 12158 h 21600"/>
              <a:gd name="T4" fmla="*/ 362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879" y="0"/>
                </a:lnTo>
                <a:lnTo>
                  <a:pt x="13879" y="2532"/>
                </a:lnTo>
                <a:lnTo>
                  <a:pt x="12427" y="2532"/>
                </a:lnTo>
                <a:cubicBezTo>
                  <a:pt x="5564" y="2532"/>
                  <a:pt x="0" y="6842"/>
                  <a:pt x="0" y="12158"/>
                </a:cubicBezTo>
                <a:lnTo>
                  <a:pt x="0" y="21600"/>
                </a:lnTo>
                <a:lnTo>
                  <a:pt x="7251" y="21600"/>
                </a:lnTo>
                <a:lnTo>
                  <a:pt x="7251" y="12158"/>
                </a:lnTo>
                <a:cubicBezTo>
                  <a:pt x="7251" y="10760"/>
                  <a:pt x="9568" y="9626"/>
                  <a:pt x="12427" y="9626"/>
                </a:cubicBezTo>
                <a:lnTo>
                  <a:pt x="13879" y="9626"/>
                </a:lnTo>
                <a:lnTo>
                  <a:pt x="13879" y="12158"/>
                </a:lnTo>
                <a:close/>
              </a:path>
            </a:pathLst>
          </a:custGeom>
          <a:solidFill>
            <a:schemeClr val="tx2">
              <a:alpha val="25000"/>
            </a:schemeClr>
          </a:solidFill>
          <a:ln w="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p>
            <a:pPr algn="ctr" eaLnBrk="0" hangingPunct="0"/>
            <a:r>
              <a:rPr kumimoji="0" lang="zh-TW" altLang="en-US" sz="2000" b="1">
                <a:solidFill>
                  <a:srgbClr val="000000"/>
                </a:solidFill>
                <a:effectLst>
                  <a:outerShdw blurRad="38100" dist="38100" dir="2700000" algn="tl">
                    <a:srgbClr val="FFFFFF"/>
                  </a:outerShdw>
                </a:effectLst>
                <a:latin typeface="Verdana" pitchFamily="34" charset="0"/>
                <a:ea typeface="DFKai-SB" pitchFamily="65" charset="-120"/>
              </a:rPr>
              <a:t>分泌</a:t>
            </a:r>
          </a:p>
        </p:txBody>
      </p:sp>
      <p:sp>
        <p:nvSpPr>
          <p:cNvPr id="68618" name="Text Box 10"/>
          <p:cNvSpPr txBox="1">
            <a:spLocks noChangeArrowheads="1"/>
          </p:cNvSpPr>
          <p:nvPr/>
        </p:nvSpPr>
        <p:spPr bwMode="auto">
          <a:xfrm>
            <a:off x="6629400" y="4876800"/>
            <a:ext cx="1098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kumimoji="0" lang="zh-TW" altLang="en-US" b="1">
                <a:solidFill>
                  <a:schemeClr val="tx2"/>
                </a:solidFill>
                <a:effectLst>
                  <a:outerShdw blurRad="38100" dist="38100" dir="2700000" algn="tl">
                    <a:srgbClr val="C0C0C0"/>
                  </a:outerShdw>
                </a:effectLst>
                <a:latin typeface="Verdana" pitchFamily="34" charset="0"/>
                <a:ea typeface="DFKai-SB" pitchFamily="65" charset="-120"/>
              </a:rPr>
              <a:t>胰島素</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827088" y="692150"/>
            <a:ext cx="7772400" cy="1143000"/>
          </a:xfrm>
        </p:spPr>
        <p:txBody>
          <a:bodyPr/>
          <a:lstStyle/>
          <a:p>
            <a:pPr algn="ctr"/>
            <a:r>
              <a:rPr lang="zh-TW" altLang="en-US" sz="4800" b="1" smtClean="0">
                <a:solidFill>
                  <a:srgbClr val="0000F0"/>
                </a:solidFill>
                <a:effectLst>
                  <a:outerShdw blurRad="38100" dist="38100" dir="2700000" algn="tl">
                    <a:srgbClr val="C0C0C0"/>
                  </a:outerShdw>
                </a:effectLst>
                <a:latin typeface="DFKai-SB" pitchFamily="65" charset="-120"/>
                <a:ea typeface="DFKai-SB" pitchFamily="65" charset="-120"/>
              </a:rPr>
              <a:t>胰島素可以口服嗎</a:t>
            </a:r>
            <a:r>
              <a:rPr lang="en-US" altLang="zh-TW" sz="4800" b="1" smtClean="0">
                <a:solidFill>
                  <a:srgbClr val="0000F0"/>
                </a:solidFill>
                <a:effectLst>
                  <a:outerShdw blurRad="38100" dist="38100" dir="2700000" algn="tl">
                    <a:srgbClr val="C0C0C0"/>
                  </a:outerShdw>
                </a:effectLst>
                <a:latin typeface="DFKai-SB" pitchFamily="65" charset="-120"/>
                <a:ea typeface="DFKai-SB" pitchFamily="65" charset="-120"/>
              </a:rPr>
              <a:t>?</a:t>
            </a:r>
          </a:p>
        </p:txBody>
      </p:sp>
      <p:sp>
        <p:nvSpPr>
          <p:cNvPr id="65538" name="Rectangle 3"/>
          <p:cNvSpPr>
            <a:spLocks noGrp="1" noChangeArrowheads="1"/>
          </p:cNvSpPr>
          <p:nvPr>
            <p:ph type="body" idx="1"/>
          </p:nvPr>
        </p:nvSpPr>
        <p:spPr>
          <a:xfrm>
            <a:off x="935038" y="1924050"/>
            <a:ext cx="7383462" cy="4114800"/>
          </a:xfrm>
        </p:spPr>
        <p:txBody>
          <a:bodyPr/>
          <a:lstStyle/>
          <a:p>
            <a:r>
              <a:rPr lang="zh-TW" altLang="en-US" sz="3900" smtClean="0">
                <a:solidFill>
                  <a:srgbClr val="000000"/>
                </a:solidFill>
                <a:ea typeface="DFKai-SB" pitchFamily="65" charset="-120"/>
              </a:rPr>
              <a:t>胰島素是一種</a:t>
            </a:r>
            <a:r>
              <a:rPr lang="zh-TW" altLang="en-US" sz="4400" b="1" smtClean="0">
                <a:solidFill>
                  <a:srgbClr val="000000"/>
                </a:solidFill>
                <a:ea typeface="DFKai-SB" pitchFamily="65" charset="-120"/>
              </a:rPr>
              <a:t>蛋白質</a:t>
            </a:r>
            <a:r>
              <a:rPr lang="zh-TW" altLang="en-US" sz="3900" smtClean="0">
                <a:solidFill>
                  <a:srgbClr val="000000"/>
                </a:solidFill>
                <a:ea typeface="DFKai-SB" pitchFamily="65" charset="-120"/>
              </a:rPr>
              <a:t>，在胃中會被消化破壞，所以</a:t>
            </a:r>
            <a:r>
              <a:rPr lang="zh-TW" altLang="en-US" sz="4400" b="1" u="sng" smtClean="0">
                <a:solidFill>
                  <a:srgbClr val="000000"/>
                </a:solidFill>
                <a:ea typeface="DFKai-SB" pitchFamily="65" charset="-120"/>
              </a:rPr>
              <a:t>無法口服使用</a:t>
            </a:r>
            <a:r>
              <a:rPr lang="zh-TW" altLang="en-US" smtClean="0"/>
              <a:t>。</a:t>
            </a:r>
            <a:endParaRPr lang="en-US" altLang="zh-TW" sz="3900" smtClean="0">
              <a:solidFill>
                <a:srgbClr val="000000"/>
              </a:solidFill>
              <a:ea typeface="DFKai-SB" pitchFamily="65" charset="-120"/>
            </a:endParaRPr>
          </a:p>
          <a:p>
            <a:r>
              <a:rPr lang="zh-TW" altLang="en-US" sz="3900" smtClean="0">
                <a:solidFill>
                  <a:srgbClr val="000000"/>
                </a:solidFill>
                <a:ea typeface="DFKai-SB" pitchFamily="65" charset="-120"/>
              </a:rPr>
              <a:t>目前所有胰島素都是以</a:t>
            </a:r>
            <a:r>
              <a:rPr lang="zh-TW" altLang="en-US" sz="4400" b="1" u="sng" smtClean="0">
                <a:solidFill>
                  <a:srgbClr val="000000"/>
                </a:solidFill>
                <a:ea typeface="DFKai-SB" pitchFamily="65" charset="-120"/>
              </a:rPr>
              <a:t>皮下注射方式</a:t>
            </a:r>
            <a:r>
              <a:rPr lang="zh-TW" altLang="en-US" sz="3900" smtClean="0">
                <a:solidFill>
                  <a:srgbClr val="000000"/>
                </a:solidFill>
                <a:ea typeface="DFKai-SB" pitchFamily="65" charset="-120"/>
              </a:rPr>
              <a:t>將補充到體內</a:t>
            </a:r>
          </a:p>
        </p:txBody>
      </p:sp>
      <p:pic>
        <p:nvPicPr>
          <p:cNvPr id="65539" name="Picture 4" descr="Insuli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69175" y="220663"/>
            <a:ext cx="15240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98513" y="339725"/>
            <a:ext cx="7772400" cy="1143000"/>
          </a:xfrm>
        </p:spPr>
        <p:txBody>
          <a:bodyPr/>
          <a:lstStyle/>
          <a:p>
            <a:pPr algn="ctr"/>
            <a:r>
              <a:rPr lang="zh-TW" altLang="en-US" b="1" smtClean="0">
                <a:solidFill>
                  <a:srgbClr val="0000F0"/>
                </a:solidFill>
                <a:effectLst>
                  <a:outerShdw blurRad="38100" dist="38100" dir="2700000" algn="tl">
                    <a:srgbClr val="C0C0C0"/>
                  </a:outerShdw>
                </a:effectLst>
                <a:latin typeface="DFKai-SB" pitchFamily="65" charset="-120"/>
                <a:ea typeface="DFKai-SB" pitchFamily="65" charset="-120"/>
              </a:rPr>
              <a:t>打胰島素的時機</a:t>
            </a:r>
          </a:p>
        </p:txBody>
      </p:sp>
      <p:sp>
        <p:nvSpPr>
          <p:cNvPr id="66562" name="Rectangle 3"/>
          <p:cNvSpPr>
            <a:spLocks noGrp="1" noChangeArrowheads="1"/>
          </p:cNvSpPr>
          <p:nvPr>
            <p:ph type="body" idx="1"/>
          </p:nvPr>
        </p:nvSpPr>
        <p:spPr>
          <a:xfrm>
            <a:off x="539750" y="1557338"/>
            <a:ext cx="8404225" cy="5029200"/>
          </a:xfrm>
        </p:spPr>
        <p:txBody>
          <a:bodyPr/>
          <a:lstStyle/>
          <a:p>
            <a:pPr>
              <a:lnSpc>
                <a:spcPct val="90000"/>
              </a:lnSpc>
            </a:pPr>
            <a:r>
              <a:rPr lang="zh-TW" altLang="en-US" b="1" u="sng" smtClean="0">
                <a:solidFill>
                  <a:srgbClr val="000000"/>
                </a:solidFill>
                <a:latin typeface="DFKai-SB" pitchFamily="65" charset="-120"/>
                <a:ea typeface="DFKai-SB" pitchFamily="65" charset="-120"/>
              </a:rPr>
              <a:t>暫時注射胰島素</a:t>
            </a:r>
            <a:endParaRPr lang="en-US" altLang="zh-TW" b="1" u="sng" smtClean="0">
              <a:solidFill>
                <a:srgbClr val="000000"/>
              </a:solidFill>
              <a:latin typeface="DFKai-SB" pitchFamily="65" charset="-120"/>
              <a:ea typeface="DFKai-SB" pitchFamily="65" charset="-120"/>
            </a:endParaRPr>
          </a:p>
          <a:p>
            <a:pPr lvl="1">
              <a:lnSpc>
                <a:spcPct val="90000"/>
              </a:lnSpc>
            </a:pPr>
            <a:r>
              <a:rPr lang="zh-TW" altLang="en-US" smtClean="0">
                <a:solidFill>
                  <a:srgbClr val="000000"/>
                </a:solidFill>
                <a:latin typeface="DFKai-SB" pitchFamily="65" charset="-120"/>
                <a:ea typeface="DFKai-SB" pitchFamily="65" charset="-120"/>
              </a:rPr>
              <a:t>開刀</a:t>
            </a:r>
            <a:endParaRPr lang="en-US" altLang="zh-TW" smtClean="0">
              <a:solidFill>
                <a:srgbClr val="000000"/>
              </a:solidFill>
              <a:latin typeface="DFKai-SB" pitchFamily="65" charset="-120"/>
              <a:ea typeface="DFKai-SB" pitchFamily="65" charset="-120"/>
            </a:endParaRPr>
          </a:p>
          <a:p>
            <a:pPr lvl="1">
              <a:lnSpc>
                <a:spcPct val="90000"/>
              </a:lnSpc>
            </a:pPr>
            <a:r>
              <a:rPr lang="zh-TW" altLang="en-US" smtClean="0">
                <a:solidFill>
                  <a:srgbClr val="000000"/>
                </a:solidFill>
                <a:latin typeface="DFKai-SB" pitchFamily="65" charset="-120"/>
                <a:ea typeface="DFKai-SB" pitchFamily="65" charset="-120"/>
              </a:rPr>
              <a:t>嚴重疾病住院時</a:t>
            </a:r>
            <a:r>
              <a:rPr lang="en-US" altLang="zh-TW" smtClean="0">
                <a:solidFill>
                  <a:srgbClr val="000000"/>
                </a:solidFill>
                <a:latin typeface="DFKai-SB" pitchFamily="65" charset="-120"/>
                <a:ea typeface="DFKai-SB" pitchFamily="65" charset="-120"/>
              </a:rPr>
              <a:t> (</a:t>
            </a:r>
            <a:r>
              <a:rPr lang="zh-TW" altLang="en-US" smtClean="0">
                <a:solidFill>
                  <a:srgbClr val="000000"/>
                </a:solidFill>
                <a:latin typeface="DFKai-SB" pitchFamily="65" charset="-120"/>
                <a:ea typeface="DFKai-SB" pitchFamily="65" charset="-120"/>
              </a:rPr>
              <a:t>心衰竭，敗血症，休克等</a:t>
            </a:r>
            <a:r>
              <a:rPr lang="en-US" altLang="zh-TW" smtClean="0">
                <a:solidFill>
                  <a:srgbClr val="000000"/>
                </a:solidFill>
                <a:latin typeface="DFKai-SB" pitchFamily="65" charset="-120"/>
                <a:ea typeface="DFKai-SB" pitchFamily="65" charset="-120"/>
              </a:rPr>
              <a:t>)</a:t>
            </a:r>
          </a:p>
          <a:p>
            <a:pPr lvl="1">
              <a:lnSpc>
                <a:spcPct val="90000"/>
              </a:lnSpc>
            </a:pPr>
            <a:r>
              <a:rPr lang="zh-TW" altLang="en-US" smtClean="0">
                <a:solidFill>
                  <a:srgbClr val="000000"/>
                </a:solidFill>
                <a:latin typeface="DFKai-SB" pitchFamily="65" charset="-120"/>
                <a:ea typeface="DFKai-SB" pitchFamily="65" charset="-120"/>
              </a:rPr>
              <a:t>準備懷孕及懷孕時</a:t>
            </a:r>
            <a:endParaRPr lang="en-US" altLang="zh-TW" smtClean="0">
              <a:solidFill>
                <a:srgbClr val="000000"/>
              </a:solidFill>
              <a:latin typeface="DFKai-SB" pitchFamily="65" charset="-120"/>
              <a:ea typeface="DFKai-SB" pitchFamily="65" charset="-120"/>
            </a:endParaRPr>
          </a:p>
          <a:p>
            <a:pPr lvl="1">
              <a:lnSpc>
                <a:spcPct val="90000"/>
              </a:lnSpc>
            </a:pPr>
            <a:endParaRPr lang="en-US" altLang="zh-TW" smtClean="0">
              <a:solidFill>
                <a:srgbClr val="000000"/>
              </a:solidFill>
              <a:latin typeface="DFKai-SB" pitchFamily="65" charset="-120"/>
              <a:ea typeface="DFKai-SB" pitchFamily="65" charset="-120"/>
            </a:endParaRPr>
          </a:p>
          <a:p>
            <a:pPr>
              <a:lnSpc>
                <a:spcPct val="90000"/>
              </a:lnSpc>
            </a:pPr>
            <a:r>
              <a:rPr lang="zh-TW" altLang="en-US" b="1" u="sng" smtClean="0">
                <a:solidFill>
                  <a:srgbClr val="000000"/>
                </a:solidFill>
                <a:latin typeface="DFKai-SB" pitchFamily="65" charset="-120"/>
                <a:ea typeface="DFKai-SB" pitchFamily="65" charset="-120"/>
              </a:rPr>
              <a:t>需長期注射胰島素</a:t>
            </a:r>
            <a:endParaRPr lang="en-US" altLang="zh-TW" b="1" u="sng" smtClean="0">
              <a:solidFill>
                <a:srgbClr val="000000"/>
              </a:solidFill>
              <a:latin typeface="DFKai-SB" pitchFamily="65" charset="-120"/>
              <a:ea typeface="DFKai-SB" pitchFamily="65" charset="-120"/>
            </a:endParaRPr>
          </a:p>
          <a:p>
            <a:pPr lvl="1">
              <a:lnSpc>
                <a:spcPct val="90000"/>
              </a:lnSpc>
            </a:pPr>
            <a:r>
              <a:rPr lang="zh-TW" altLang="en-US" smtClean="0">
                <a:solidFill>
                  <a:srgbClr val="000000"/>
                </a:solidFill>
                <a:latin typeface="DFKai-SB" pitchFamily="65" charset="-120"/>
                <a:ea typeface="DFKai-SB" pitchFamily="65" charset="-120"/>
              </a:rPr>
              <a:t>第</a:t>
            </a:r>
            <a:r>
              <a:rPr lang="en-US" altLang="zh-TW" smtClean="0">
                <a:solidFill>
                  <a:srgbClr val="000000"/>
                </a:solidFill>
                <a:latin typeface="DFKai-SB" pitchFamily="65" charset="-120"/>
                <a:ea typeface="DFKai-SB" pitchFamily="65" charset="-120"/>
              </a:rPr>
              <a:t>1</a:t>
            </a:r>
            <a:r>
              <a:rPr lang="zh-TW" altLang="en-US" smtClean="0">
                <a:solidFill>
                  <a:srgbClr val="000000"/>
                </a:solidFill>
                <a:latin typeface="DFKai-SB" pitchFamily="65" charset="-120"/>
                <a:ea typeface="DFKai-SB" pitchFamily="65" charset="-120"/>
              </a:rPr>
              <a:t>型糖尿病</a:t>
            </a:r>
            <a:endParaRPr lang="en-US" altLang="zh-TW" smtClean="0">
              <a:solidFill>
                <a:srgbClr val="000000"/>
              </a:solidFill>
              <a:latin typeface="DFKai-SB" pitchFamily="65" charset="-120"/>
              <a:ea typeface="DFKai-SB" pitchFamily="65" charset="-120"/>
            </a:endParaRPr>
          </a:p>
          <a:p>
            <a:pPr lvl="1">
              <a:lnSpc>
                <a:spcPct val="90000"/>
              </a:lnSpc>
            </a:pPr>
            <a:r>
              <a:rPr lang="zh-TW" altLang="en-US" smtClean="0">
                <a:solidFill>
                  <a:srgbClr val="000000"/>
                </a:solidFill>
                <a:latin typeface="DFKai-SB" pitchFamily="65" charset="-120"/>
                <a:ea typeface="DFKai-SB" pitchFamily="65" charset="-120"/>
              </a:rPr>
              <a:t>第</a:t>
            </a:r>
            <a:r>
              <a:rPr lang="en-US" altLang="zh-TW" smtClean="0">
                <a:solidFill>
                  <a:srgbClr val="000000"/>
                </a:solidFill>
                <a:latin typeface="DFKai-SB" pitchFamily="65" charset="-120"/>
                <a:ea typeface="DFKai-SB" pitchFamily="65" charset="-120"/>
              </a:rPr>
              <a:t>2</a:t>
            </a:r>
            <a:r>
              <a:rPr lang="zh-TW" altLang="en-US" smtClean="0">
                <a:solidFill>
                  <a:srgbClr val="000000"/>
                </a:solidFill>
                <a:latin typeface="DFKai-SB" pitchFamily="65" charset="-120"/>
                <a:ea typeface="DFKai-SB" pitchFamily="65" charset="-120"/>
              </a:rPr>
              <a:t>型糖尿病，胰臟分泌胰島素功能不足，導致口服降血糖藥無法控制血糖；或合併嚴重肝</a:t>
            </a:r>
            <a:r>
              <a:rPr lang="zh-TW" altLang="en-US" smtClean="0">
                <a:solidFill>
                  <a:srgbClr val="000000"/>
                </a:solidFill>
              </a:rPr>
              <a:t>、</a:t>
            </a:r>
            <a:r>
              <a:rPr lang="zh-TW" altLang="en-US" smtClean="0">
                <a:solidFill>
                  <a:srgbClr val="000000"/>
                </a:solidFill>
                <a:latin typeface="DFKai-SB" pitchFamily="65" charset="-120"/>
                <a:ea typeface="DFKai-SB" pitchFamily="65" charset="-120"/>
              </a:rPr>
              <a:t>腎功能不佳患者</a:t>
            </a:r>
            <a:endParaRPr lang="en-US" altLang="zh-TW" smtClean="0">
              <a:solidFill>
                <a:srgbClr val="000000"/>
              </a:solidFill>
              <a:latin typeface="DFKai-SB" pitchFamily="65" charset="-120"/>
              <a:ea typeface="DFKai-SB" pitchFamily="65" charset="-120"/>
            </a:endParaRPr>
          </a:p>
          <a:p>
            <a:pPr lvl="1">
              <a:lnSpc>
                <a:spcPct val="90000"/>
              </a:lnSpc>
            </a:pPr>
            <a:r>
              <a:rPr lang="zh-TW" altLang="en-US" smtClean="0">
                <a:solidFill>
                  <a:srgbClr val="000000"/>
                </a:solidFill>
                <a:latin typeface="DFKai-SB" pitchFamily="65" charset="-120"/>
                <a:ea typeface="DFKai-SB" pitchFamily="65" charset="-120"/>
              </a:rPr>
              <a:t>慢性胰臟炎引起胰臟功能不足所造成的糖尿病</a:t>
            </a:r>
            <a:endParaRPr lang="en-US" altLang="zh-TW" smtClean="0">
              <a:solidFill>
                <a:srgbClr val="000000"/>
              </a:solidFill>
              <a:latin typeface="DFKai-SB" pitchFamily="65" charset="-120"/>
              <a:ea typeface="DFKai-SB" pitchFamily="65" charset="-120"/>
            </a:endParaRPr>
          </a:p>
          <a:p>
            <a:pPr>
              <a:lnSpc>
                <a:spcPct val="90000"/>
              </a:lnSpc>
            </a:pPr>
            <a:endParaRPr lang="zh-TW" altLang="en-US" sz="2600" b="1" smtClean="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17575" y="515938"/>
            <a:ext cx="7772400" cy="1143000"/>
          </a:xfrm>
        </p:spPr>
        <p:txBody>
          <a:bodyPr/>
          <a:lstStyle/>
          <a:p>
            <a:pPr algn="ctr"/>
            <a:r>
              <a:rPr lang="zh-TW" altLang="en-US" sz="4800" b="1" smtClean="0">
                <a:solidFill>
                  <a:srgbClr val="0000F0"/>
                </a:solidFill>
                <a:effectLst>
                  <a:outerShdw blurRad="38100" dist="38100" dir="2700000" algn="tl">
                    <a:srgbClr val="C0C0C0"/>
                  </a:outerShdw>
                </a:effectLst>
                <a:latin typeface="DFKai-SB" pitchFamily="65" charset="-120"/>
                <a:ea typeface="DFKai-SB" pitchFamily="65" charset="-120"/>
              </a:rPr>
              <a:t>打胰島素有沒有副作用</a:t>
            </a:r>
            <a:r>
              <a:rPr lang="en-US" altLang="zh-TW" sz="4800" b="1" smtClean="0">
                <a:solidFill>
                  <a:srgbClr val="0000F0"/>
                </a:solidFill>
                <a:effectLst>
                  <a:outerShdw blurRad="38100" dist="38100" dir="2700000" algn="tl">
                    <a:srgbClr val="C0C0C0"/>
                  </a:outerShdw>
                </a:effectLst>
                <a:latin typeface="DFKai-SB" pitchFamily="65" charset="-120"/>
                <a:ea typeface="DFKai-SB" pitchFamily="65" charset="-120"/>
              </a:rPr>
              <a:t>?</a:t>
            </a:r>
          </a:p>
        </p:txBody>
      </p:sp>
      <p:sp>
        <p:nvSpPr>
          <p:cNvPr id="67586" name="Rectangle 3"/>
          <p:cNvSpPr>
            <a:spLocks noGrp="1" noChangeArrowheads="1"/>
          </p:cNvSpPr>
          <p:nvPr>
            <p:ph type="body" idx="1"/>
          </p:nvPr>
        </p:nvSpPr>
        <p:spPr>
          <a:xfrm>
            <a:off x="690563" y="1793875"/>
            <a:ext cx="8216900" cy="4114800"/>
          </a:xfrm>
        </p:spPr>
        <p:txBody>
          <a:bodyPr/>
          <a:lstStyle/>
          <a:p>
            <a:r>
              <a:rPr lang="zh-TW" altLang="en-US" smtClean="0">
                <a:solidFill>
                  <a:srgbClr val="000000"/>
                </a:solidFill>
                <a:latin typeface="DFKai-SB" pitchFamily="65" charset="-120"/>
                <a:ea typeface="DFKai-SB" pitchFamily="65" charset="-120"/>
              </a:rPr>
              <a:t>胰島素本就是胰臟分泌的激素，身體有缺乏所以才從外來補充，並不會影響肝腎功能</a:t>
            </a:r>
            <a:endParaRPr lang="en-US" altLang="zh-TW" smtClean="0">
              <a:solidFill>
                <a:srgbClr val="000000"/>
              </a:solidFill>
              <a:latin typeface="DFKai-SB" pitchFamily="65" charset="-120"/>
              <a:ea typeface="DFKai-SB" pitchFamily="65" charset="-120"/>
            </a:endParaRPr>
          </a:p>
          <a:p>
            <a:r>
              <a:rPr lang="zh-TW" altLang="en-US" sz="4300" b="1" smtClean="0">
                <a:solidFill>
                  <a:srgbClr val="000000"/>
                </a:solidFill>
                <a:latin typeface="DFKai-SB" pitchFamily="65" charset="-120"/>
                <a:ea typeface="DFKai-SB" pitchFamily="65" charset="-120"/>
              </a:rPr>
              <a:t>低血糖</a:t>
            </a:r>
            <a:r>
              <a:rPr lang="zh-TW" altLang="en-US" smtClean="0">
                <a:solidFill>
                  <a:srgbClr val="000000"/>
                </a:solidFill>
                <a:latin typeface="DFKai-SB" pitchFamily="65" charset="-120"/>
                <a:ea typeface="DFKai-SB" pitchFamily="65" charset="-120"/>
              </a:rPr>
              <a:t>是唯一的副作用，但低血糖的時間反而比大多數口服降血糖藥物短</a:t>
            </a:r>
            <a:endParaRPr lang="en-US" altLang="zh-TW" smtClean="0">
              <a:solidFill>
                <a:srgbClr val="000000"/>
              </a:solidFill>
              <a:latin typeface="DFKai-SB" pitchFamily="65" charset="-120"/>
              <a:ea typeface="DFKai-SB" pitchFamily="65" charset="-120"/>
            </a:endParaRPr>
          </a:p>
          <a:p>
            <a:r>
              <a:rPr lang="zh-TW" altLang="en-US" smtClean="0">
                <a:solidFill>
                  <a:srgbClr val="000000"/>
                </a:solidFill>
                <a:latin typeface="DFKai-SB" pitchFamily="65" charset="-120"/>
                <a:ea typeface="DFKai-SB" pitchFamily="65" charset="-120"/>
              </a:rPr>
              <a:t>目前使用的胰島素，</a:t>
            </a:r>
            <a:r>
              <a:rPr lang="zh-TW" altLang="en-US" sz="4400" b="1" smtClean="0">
                <a:solidFill>
                  <a:srgbClr val="000000"/>
                </a:solidFill>
                <a:latin typeface="DFKai-SB" pitchFamily="65" charset="-120"/>
                <a:ea typeface="DFKai-SB" pitchFamily="65" charset="-120"/>
              </a:rPr>
              <a:t>過敏已經很少見</a:t>
            </a:r>
            <a:endParaRPr lang="en-US" altLang="zh-TW" sz="4400" b="1" smtClean="0">
              <a:solidFill>
                <a:srgbClr val="000000"/>
              </a:solidFill>
              <a:latin typeface="DFKai-SB" pitchFamily="65" charset="-120"/>
              <a:ea typeface="DFKai-SB" pitchFamily="65" charset="-120"/>
            </a:endParaRPr>
          </a:p>
          <a:p>
            <a:endParaRPr lang="zh-TW" altLang="en-US" smtClean="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192088" y="361950"/>
            <a:ext cx="8721725" cy="1143000"/>
          </a:xfrm>
        </p:spPr>
        <p:txBody>
          <a:bodyPr/>
          <a:lstStyle/>
          <a:p>
            <a:pPr algn="ctr"/>
            <a:r>
              <a:rPr lang="zh-TW" altLang="en-US" sz="4800" b="1" smtClean="0">
                <a:solidFill>
                  <a:srgbClr val="0000F0"/>
                </a:solidFill>
                <a:latin typeface="DFKai-SB" pitchFamily="65" charset="-120"/>
                <a:ea typeface="DFKai-SB" pitchFamily="65" charset="-120"/>
              </a:rPr>
              <a:t>注射胰島素會加重病情嗎</a:t>
            </a:r>
            <a:r>
              <a:rPr lang="en-US" altLang="zh-TW" sz="4800" b="1" smtClean="0">
                <a:solidFill>
                  <a:srgbClr val="0000F0"/>
                </a:solidFill>
                <a:latin typeface="DFKai-SB" pitchFamily="65" charset="-120"/>
                <a:ea typeface="DFKai-SB" pitchFamily="65" charset="-120"/>
              </a:rPr>
              <a:t>?</a:t>
            </a:r>
          </a:p>
        </p:txBody>
      </p:sp>
      <p:sp>
        <p:nvSpPr>
          <p:cNvPr id="99331" name="Rectangle 3"/>
          <p:cNvSpPr>
            <a:spLocks noGrp="1" noChangeArrowheads="1"/>
          </p:cNvSpPr>
          <p:nvPr>
            <p:ph type="body" idx="1"/>
          </p:nvPr>
        </p:nvSpPr>
        <p:spPr>
          <a:xfrm>
            <a:off x="642938" y="1771650"/>
            <a:ext cx="7961312" cy="4114800"/>
          </a:xfrm>
        </p:spPr>
        <p:txBody>
          <a:bodyPr/>
          <a:lstStyle/>
          <a:p>
            <a:r>
              <a:rPr lang="zh-TW" altLang="en-US" sz="5100" b="1" smtClean="0">
                <a:solidFill>
                  <a:srgbClr val="000000"/>
                </a:solidFill>
                <a:effectLst>
                  <a:outerShdw blurRad="38100" dist="38100" dir="2700000" algn="tl">
                    <a:srgbClr val="C0C0C0"/>
                  </a:outerShdw>
                </a:effectLst>
                <a:ea typeface="DFKai-SB" pitchFamily="65" charset="-120"/>
              </a:rPr>
              <a:t>不會</a:t>
            </a:r>
            <a:r>
              <a:rPr lang="en-US" altLang="zh-TW" sz="5100" b="1" smtClean="0">
                <a:solidFill>
                  <a:srgbClr val="000000"/>
                </a:solidFill>
                <a:effectLst>
                  <a:outerShdw blurRad="38100" dist="38100" dir="2700000" algn="tl">
                    <a:srgbClr val="C0C0C0"/>
                  </a:outerShdw>
                </a:effectLst>
                <a:ea typeface="DFKai-SB" pitchFamily="65" charset="-120"/>
              </a:rPr>
              <a:t> !!!</a:t>
            </a:r>
          </a:p>
          <a:p>
            <a:r>
              <a:rPr lang="zh-TW" altLang="en-US" sz="3400" smtClean="0">
                <a:solidFill>
                  <a:srgbClr val="000000"/>
                </a:solidFill>
                <a:ea typeface="DFKai-SB" pitchFamily="65" charset="-120"/>
              </a:rPr>
              <a:t>注射用的胰島素與我們體內製造的胰島素相同或幾乎相同，所以可以幫助你達到你設定的血糖控制目標</a:t>
            </a:r>
            <a:endParaRPr lang="en-US" altLang="zh-TW" sz="3400" smtClean="0">
              <a:solidFill>
                <a:srgbClr val="000000"/>
              </a:solidFill>
              <a:ea typeface="DFKai-SB" pitchFamily="65" charset="-120"/>
            </a:endParaRPr>
          </a:p>
          <a:p>
            <a:r>
              <a:rPr lang="zh-TW" altLang="en-US" sz="3400" smtClean="0">
                <a:solidFill>
                  <a:srgbClr val="000000"/>
                </a:solidFill>
                <a:ea typeface="DFKai-SB" pitchFamily="65" charset="-120"/>
              </a:rPr>
              <a:t>儘早達到血糖控制目標</a:t>
            </a:r>
            <a:r>
              <a:rPr lang="zh-TW" altLang="en-US" smtClean="0"/>
              <a:t>，</a:t>
            </a:r>
            <a:r>
              <a:rPr lang="zh-TW" altLang="en-US" sz="3400" smtClean="0">
                <a:solidFill>
                  <a:srgbClr val="000000"/>
                </a:solidFill>
                <a:ea typeface="DFKai-SB" pitchFamily="65" charset="-120"/>
              </a:rPr>
              <a:t>可以減少因為血糖控制不良所產生的併發症</a:t>
            </a:r>
            <a:endParaRPr lang="en-US" altLang="zh-TW" sz="3400" smtClean="0">
              <a:solidFill>
                <a:srgbClr val="000000"/>
              </a:solidFill>
              <a:ea typeface="DFKai-SB" pitchFamily="65" charset="-120"/>
            </a:endParaRPr>
          </a:p>
          <a:p>
            <a:endParaRPr lang="zh-TW" altLang="en-US" sz="3400" smtClean="0">
              <a:solidFill>
                <a:srgbClr val="000000"/>
              </a:solidFill>
              <a:ea typeface="DFKai-SB"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dissolve">
                                      <p:cBhvr>
                                        <p:cTn id="7" dur="5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dissolve">
                                      <p:cBhvr>
                                        <p:cTn id="12" dur="500"/>
                                        <p:tgtEl>
                                          <p:spTgt spid="993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dissolve">
                                      <p:cBhvr>
                                        <p:cTn id="17" dur="500"/>
                                        <p:tgtEl>
                                          <p:spTgt spid="99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AutoShape 3"/>
          <p:cNvSpPr>
            <a:spLocks noChangeArrowheads="1"/>
          </p:cNvSpPr>
          <p:nvPr/>
        </p:nvSpPr>
        <p:spPr bwMode="auto">
          <a:xfrm>
            <a:off x="2124075" y="836613"/>
            <a:ext cx="6880225" cy="2592387"/>
          </a:xfrm>
          <a:prstGeom prst="wedgeRoundRectCallout">
            <a:avLst>
              <a:gd name="adj1" fmla="val -45045"/>
              <a:gd name="adj2" fmla="val 106085"/>
              <a:gd name="adj3" fmla="val 16667"/>
            </a:avLst>
          </a:prstGeom>
          <a:noFill/>
          <a:ln w="9525">
            <a:solidFill>
              <a:schemeClr val="tx1"/>
            </a:solidFill>
            <a:miter lim="800000"/>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zh-TW" altLang="en-US" sz="3600" b="1">
                <a:solidFill>
                  <a:srgbClr val="000000"/>
                </a:solidFill>
                <a:latin typeface="DFKai-SB" pitchFamily="65" charset="-120"/>
                <a:ea typeface="DFKai-SB" pitchFamily="65" charset="-120"/>
              </a:rPr>
              <a:t>醫師叫我要打針</a:t>
            </a:r>
            <a:r>
              <a:rPr lang="en-US" altLang="zh-TW" sz="3600" b="1">
                <a:solidFill>
                  <a:srgbClr val="000000"/>
                </a:solidFill>
                <a:latin typeface="DFKai-SB" pitchFamily="65" charset="-120"/>
                <a:ea typeface="DFKai-SB" pitchFamily="65" charset="-120"/>
              </a:rPr>
              <a:t>(</a:t>
            </a:r>
            <a:r>
              <a:rPr lang="zh-TW" altLang="en-US" sz="3600" b="1">
                <a:solidFill>
                  <a:srgbClr val="000000"/>
                </a:solidFill>
                <a:latin typeface="DFKai-SB" pitchFamily="65" charset="-120"/>
                <a:ea typeface="DFKai-SB" pitchFamily="65" charset="-120"/>
              </a:rPr>
              <a:t>胰島素</a:t>
            </a:r>
            <a:r>
              <a:rPr lang="en-US" altLang="zh-TW" sz="3600" b="1">
                <a:solidFill>
                  <a:srgbClr val="000000"/>
                </a:solidFill>
                <a:latin typeface="DFKai-SB" pitchFamily="65" charset="-120"/>
                <a:ea typeface="DFKai-SB" pitchFamily="65" charset="-120"/>
              </a:rPr>
              <a:t>)</a:t>
            </a:r>
            <a:r>
              <a:rPr lang="zh-TW" altLang="en-US" sz="3600" b="1">
                <a:solidFill>
                  <a:srgbClr val="000000"/>
                </a:solidFill>
                <a:latin typeface="DFKai-SB" pitchFamily="65" charset="-120"/>
                <a:ea typeface="DFKai-SB" pitchFamily="65" charset="-120"/>
              </a:rPr>
              <a:t>控制血糖</a:t>
            </a:r>
            <a:r>
              <a:rPr lang="zh-TW" altLang="en-US" sz="3600" b="1">
                <a:solidFill>
                  <a:srgbClr val="000000"/>
                </a:solidFill>
              </a:rPr>
              <a:t>，</a:t>
            </a:r>
            <a:r>
              <a:rPr lang="zh-TW" altLang="en-US" sz="3600" b="1">
                <a:solidFill>
                  <a:srgbClr val="000000"/>
                </a:solidFill>
                <a:latin typeface="DFKai-SB" pitchFamily="65" charset="-120"/>
                <a:ea typeface="DFKai-SB" pitchFamily="65" charset="-120"/>
              </a:rPr>
              <a:t>可是很多人都說打胰島素後就要洗腎了，我聽了很害怕</a:t>
            </a:r>
            <a:r>
              <a:rPr lang="zh-TW" altLang="en-US" sz="3600" b="1">
                <a:solidFill>
                  <a:srgbClr val="000000"/>
                </a:solidFill>
              </a:rPr>
              <a:t>，</a:t>
            </a:r>
            <a:r>
              <a:rPr lang="zh-TW" altLang="en-US" sz="3600" b="1">
                <a:solidFill>
                  <a:srgbClr val="000000"/>
                </a:solidFill>
                <a:latin typeface="DFKai-SB" pitchFamily="65" charset="-120"/>
                <a:ea typeface="DFKai-SB" pitchFamily="65" charset="-120"/>
              </a:rPr>
              <a:t>真的是這樣嗎</a:t>
            </a:r>
            <a:r>
              <a:rPr lang="en-US" altLang="zh-TW" sz="3600" b="1">
                <a:solidFill>
                  <a:srgbClr val="000000"/>
                </a:solidFill>
                <a:latin typeface="DFKai-SB" pitchFamily="65" charset="-120"/>
                <a:ea typeface="DFKai-SB" pitchFamily="65" charset="-120"/>
              </a:rPr>
              <a:t>?</a:t>
            </a:r>
          </a:p>
        </p:txBody>
      </p:sp>
      <p:graphicFrame>
        <p:nvGraphicFramePr>
          <p:cNvPr id="69634" name="Object 1029"/>
          <p:cNvGraphicFramePr>
            <a:graphicFrameLocks noChangeAspect="1"/>
          </p:cNvGraphicFramePr>
          <p:nvPr/>
        </p:nvGraphicFramePr>
        <p:xfrm>
          <a:off x="395288" y="3716338"/>
          <a:ext cx="1963737" cy="2971800"/>
        </p:xfrm>
        <a:graphic>
          <a:graphicData uri="http://schemas.openxmlformats.org/presentationml/2006/ole">
            <p:oleObj spid="_x0000_s69634" name="點陣圖影像" r:id="rId3" imgW="704948" imgH="1066667" progId="Paint.Picture">
              <p:embed/>
            </p:oleObj>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420688" y="831850"/>
            <a:ext cx="8364537" cy="4114800"/>
          </a:xfrm>
        </p:spPr>
        <p:txBody>
          <a:bodyPr/>
          <a:lstStyle/>
          <a:p>
            <a:pPr>
              <a:lnSpc>
                <a:spcPct val="90000"/>
              </a:lnSpc>
            </a:pPr>
            <a:r>
              <a:rPr lang="zh-TW" altLang="en-US" sz="5100" b="1" smtClean="0">
                <a:solidFill>
                  <a:srgbClr val="000000"/>
                </a:solidFill>
                <a:effectLst>
                  <a:outerShdw blurRad="38100" dist="38100" dir="2700000" algn="tl">
                    <a:srgbClr val="C0C0C0"/>
                  </a:outerShdw>
                </a:effectLst>
                <a:latin typeface="DFKai-SB" pitchFamily="65" charset="-120"/>
                <a:ea typeface="DFKai-SB" pitchFamily="65" charset="-120"/>
              </a:rPr>
              <a:t>當然不是</a:t>
            </a:r>
            <a:r>
              <a:rPr lang="en-US" altLang="zh-TW" sz="5100" b="1" smtClean="0">
                <a:solidFill>
                  <a:srgbClr val="000000"/>
                </a:solidFill>
                <a:effectLst>
                  <a:outerShdw blurRad="38100" dist="38100" dir="2700000" algn="tl">
                    <a:srgbClr val="C0C0C0"/>
                  </a:outerShdw>
                </a:effectLst>
                <a:latin typeface="DFKai-SB" pitchFamily="65" charset="-120"/>
                <a:ea typeface="DFKai-SB" pitchFamily="65" charset="-120"/>
              </a:rPr>
              <a:t> !!!</a:t>
            </a:r>
          </a:p>
          <a:p>
            <a:pPr>
              <a:lnSpc>
                <a:spcPct val="90000"/>
              </a:lnSpc>
            </a:pPr>
            <a:r>
              <a:rPr lang="zh-TW" altLang="en-US" sz="3900" smtClean="0">
                <a:solidFill>
                  <a:srgbClr val="000000"/>
                </a:solidFill>
                <a:latin typeface="DFKai-SB" pitchFamily="65" charset="-120"/>
                <a:ea typeface="DFKai-SB" pitchFamily="65" charset="-120"/>
              </a:rPr>
              <a:t>胰島素是治療糖尿病的一種方法</a:t>
            </a:r>
            <a:r>
              <a:rPr lang="en-US" altLang="en-US" sz="4700" smtClean="0">
                <a:solidFill>
                  <a:srgbClr val="000000"/>
                </a:solidFill>
              </a:rPr>
              <a:t>，</a:t>
            </a:r>
            <a:r>
              <a:rPr lang="en-US" altLang="zh-TW" sz="4700" smtClean="0">
                <a:solidFill>
                  <a:srgbClr val="000000"/>
                </a:solidFill>
                <a:latin typeface="DFKai-SB" pitchFamily="65" charset="-120"/>
                <a:ea typeface="DFKai-SB" pitchFamily="65" charset="-120"/>
              </a:rPr>
              <a:t> </a:t>
            </a:r>
            <a:r>
              <a:rPr lang="zh-TW" altLang="en-US" sz="4700" b="1" smtClean="0">
                <a:solidFill>
                  <a:srgbClr val="0000F0"/>
                </a:solidFill>
                <a:latin typeface="DFKai-SB" pitchFamily="65" charset="-120"/>
                <a:ea typeface="DFKai-SB" pitchFamily="65" charset="-120"/>
              </a:rPr>
              <a:t>會保護腎臟</a:t>
            </a:r>
            <a:r>
              <a:rPr lang="zh-TW" altLang="en-US" sz="4700" b="1" smtClean="0">
                <a:solidFill>
                  <a:srgbClr val="0000F0"/>
                </a:solidFill>
              </a:rPr>
              <a:t>、</a:t>
            </a:r>
            <a:r>
              <a:rPr lang="zh-TW" altLang="en-US" sz="4700" b="1" smtClean="0">
                <a:solidFill>
                  <a:srgbClr val="0000F0"/>
                </a:solidFill>
                <a:latin typeface="DFKai-SB" pitchFamily="65" charset="-120"/>
                <a:ea typeface="DFKai-SB" pitchFamily="65" charset="-120"/>
              </a:rPr>
              <a:t>不會傷腎</a:t>
            </a:r>
            <a:r>
              <a:rPr lang="zh-TW" altLang="en-US" sz="4700" b="1" smtClean="0">
                <a:solidFill>
                  <a:srgbClr val="0000F0"/>
                </a:solidFill>
              </a:rPr>
              <a:t>。</a:t>
            </a:r>
            <a:endParaRPr lang="en-US" altLang="zh-TW" sz="4700" b="1" smtClean="0">
              <a:solidFill>
                <a:srgbClr val="0000F0"/>
              </a:solidFill>
              <a:latin typeface="DFKai-SB" pitchFamily="65" charset="-120"/>
              <a:ea typeface="DFKai-SB" pitchFamily="65" charset="-120"/>
            </a:endParaRPr>
          </a:p>
          <a:p>
            <a:pPr>
              <a:lnSpc>
                <a:spcPct val="90000"/>
              </a:lnSpc>
            </a:pPr>
            <a:r>
              <a:rPr lang="zh-TW" altLang="en-US" sz="3900" smtClean="0">
                <a:solidFill>
                  <a:srgbClr val="000000"/>
                </a:solidFill>
                <a:latin typeface="DFKai-SB" pitchFamily="65" charset="-120"/>
                <a:ea typeface="DFKai-SB" pitchFamily="65" charset="-120"/>
              </a:rPr>
              <a:t>腎功能不好時</a:t>
            </a:r>
            <a:r>
              <a:rPr lang="zh-TW" altLang="en-US" sz="3900" smtClean="0">
                <a:solidFill>
                  <a:srgbClr val="000000"/>
                </a:solidFill>
              </a:rPr>
              <a:t>，</a:t>
            </a:r>
            <a:r>
              <a:rPr lang="zh-TW" altLang="en-US" sz="3900" smtClean="0">
                <a:solidFill>
                  <a:srgbClr val="000000"/>
                </a:solidFill>
                <a:latin typeface="DFKai-SB" pitchFamily="65" charset="-120"/>
                <a:ea typeface="DFKai-SB" pitchFamily="65" charset="-120"/>
              </a:rPr>
              <a:t>能用的口服藥不多</a:t>
            </a:r>
            <a:r>
              <a:rPr lang="zh-TW" altLang="en-US" sz="3900" smtClean="0">
                <a:solidFill>
                  <a:srgbClr val="000000"/>
                </a:solidFill>
              </a:rPr>
              <a:t>，</a:t>
            </a:r>
            <a:r>
              <a:rPr lang="zh-TW" altLang="en-US" sz="3900" smtClean="0">
                <a:solidFill>
                  <a:srgbClr val="000000"/>
                </a:solidFill>
                <a:latin typeface="DFKai-SB" pitchFamily="65" charset="-120"/>
                <a:ea typeface="DFKai-SB" pitchFamily="65" charset="-120"/>
              </a:rPr>
              <a:t>所以打胰島素控制血糖比較好</a:t>
            </a:r>
            <a:r>
              <a:rPr lang="zh-TW" altLang="en-US" smtClean="0">
                <a:solidFill>
                  <a:srgbClr val="000000"/>
                </a:solidFill>
              </a:rPr>
              <a:t>。</a:t>
            </a:r>
            <a:endParaRPr lang="en-US" altLang="zh-TW" smtClean="0">
              <a:solidFill>
                <a:srgbClr val="000000"/>
              </a:solidFill>
            </a:endParaRPr>
          </a:p>
          <a:p>
            <a:pPr>
              <a:lnSpc>
                <a:spcPct val="90000"/>
              </a:lnSpc>
            </a:pPr>
            <a:r>
              <a:rPr lang="zh-TW" altLang="en-US" sz="3900" b="1" smtClean="0">
                <a:solidFill>
                  <a:srgbClr val="000000"/>
                </a:solidFill>
                <a:latin typeface="DFKai-SB" pitchFamily="65" charset="-120"/>
                <a:ea typeface="DFKai-SB" pitchFamily="65" charset="-120"/>
              </a:rPr>
              <a:t>所以</a:t>
            </a:r>
            <a:r>
              <a:rPr lang="zh-TW" altLang="en-US" b="1" smtClean="0">
                <a:solidFill>
                  <a:srgbClr val="000000"/>
                </a:solidFill>
              </a:rPr>
              <a:t>，</a:t>
            </a:r>
            <a:r>
              <a:rPr lang="zh-TW" altLang="en-US" sz="3900" b="1" smtClean="0">
                <a:solidFill>
                  <a:srgbClr val="000000"/>
                </a:solidFill>
                <a:latin typeface="DFKai-SB" pitchFamily="65" charset="-120"/>
                <a:ea typeface="DFKai-SB" pitchFamily="65" charset="-120"/>
              </a:rPr>
              <a:t>洗腎的人常要用胰島素控制而不是打胰島素後就要洗腎</a:t>
            </a:r>
            <a:r>
              <a:rPr lang="zh-TW" altLang="en-US" sz="3900" smtClean="0">
                <a:solidFill>
                  <a:srgbClr val="000000"/>
                </a:solidFill>
              </a:rPr>
              <a:t>。</a:t>
            </a:r>
            <a:endParaRPr lang="en-US" altLang="zh-TW" sz="3900" smtClean="0">
              <a:solidFill>
                <a:srgbClr val="000000"/>
              </a:solidFill>
              <a:latin typeface="DFKai-SB" pitchFamily="65" charset="-120"/>
              <a:ea typeface="DFKai-SB" pitchFamily="65" charset="-120"/>
            </a:endParaRPr>
          </a:p>
          <a:p>
            <a:pPr>
              <a:lnSpc>
                <a:spcPct val="90000"/>
              </a:lnSpc>
            </a:pPr>
            <a:endParaRPr lang="zh-TW" altLang="en-US" sz="3900" smtClean="0">
              <a:solidFill>
                <a:srgbClr val="000000"/>
              </a:solidFill>
              <a:latin typeface="DFKai-SB" pitchFamily="65" charset="-120"/>
              <a:ea typeface="DFKai-SB"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522">
                                            <p:txEl>
                                              <p:pRg st="0" end="0"/>
                                            </p:txEl>
                                          </p:spTgt>
                                        </p:tgtEl>
                                        <p:attrNameLst>
                                          <p:attrName>style.visibility</p:attrName>
                                        </p:attrNameLst>
                                      </p:cBhvr>
                                      <p:to>
                                        <p:strVal val="visible"/>
                                      </p:to>
                                    </p:set>
                                    <p:animEffect transition="in" filter="wipe(down)">
                                      <p:cBhvr>
                                        <p:cTn id="7" dur="500"/>
                                        <p:tgtEl>
                                          <p:spTgt spid="1075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7522">
                                            <p:txEl>
                                              <p:pRg st="1" end="1"/>
                                            </p:txEl>
                                          </p:spTgt>
                                        </p:tgtEl>
                                        <p:attrNameLst>
                                          <p:attrName>style.visibility</p:attrName>
                                        </p:attrNameLst>
                                      </p:cBhvr>
                                      <p:to>
                                        <p:strVal val="visible"/>
                                      </p:to>
                                    </p:set>
                                    <p:animEffect transition="in" filter="wipe(down)">
                                      <p:cBhvr>
                                        <p:cTn id="12" dur="500"/>
                                        <p:tgtEl>
                                          <p:spTgt spid="1075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7522">
                                            <p:txEl>
                                              <p:pRg st="2" end="2"/>
                                            </p:txEl>
                                          </p:spTgt>
                                        </p:tgtEl>
                                        <p:attrNameLst>
                                          <p:attrName>style.visibility</p:attrName>
                                        </p:attrNameLst>
                                      </p:cBhvr>
                                      <p:to>
                                        <p:strVal val="visible"/>
                                      </p:to>
                                    </p:set>
                                    <p:animEffect transition="in" filter="wipe(down)">
                                      <p:cBhvr>
                                        <p:cTn id="17" dur="500"/>
                                        <p:tgtEl>
                                          <p:spTgt spid="1075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7522">
                                            <p:txEl>
                                              <p:pRg st="3" end="3"/>
                                            </p:txEl>
                                          </p:spTgt>
                                        </p:tgtEl>
                                        <p:attrNameLst>
                                          <p:attrName>style.visibility</p:attrName>
                                        </p:attrNameLst>
                                      </p:cBhvr>
                                      <p:to>
                                        <p:strVal val="visible"/>
                                      </p:to>
                                    </p:set>
                                    <p:animEffect transition="in" filter="wipe(down)">
                                      <p:cBhvr>
                                        <p:cTn id="22" dur="500"/>
                                        <p:tgtEl>
                                          <p:spTgt spid="1075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506413" y="528638"/>
            <a:ext cx="8353425" cy="1143000"/>
          </a:xfrm>
        </p:spPr>
        <p:txBody>
          <a:bodyPr/>
          <a:lstStyle/>
          <a:p>
            <a:pPr algn="ctr"/>
            <a:r>
              <a:rPr lang="zh-TW" altLang="en-US" b="1" smtClean="0">
                <a:solidFill>
                  <a:srgbClr val="0000F0"/>
                </a:solidFill>
                <a:effectLst>
                  <a:outerShdw blurRad="38100" dist="38100" dir="2700000" algn="tl">
                    <a:srgbClr val="C0C0C0"/>
                  </a:outerShdw>
                </a:effectLst>
                <a:latin typeface="DFKai-SB" pitchFamily="65" charset="-120"/>
                <a:ea typeface="DFKai-SB" pitchFamily="65" charset="-120"/>
              </a:rPr>
              <a:t>打胰島素比較好還是吃藥比較好</a:t>
            </a:r>
            <a:r>
              <a:rPr lang="en-US" altLang="zh-TW" b="1" smtClean="0">
                <a:solidFill>
                  <a:srgbClr val="0000F0"/>
                </a:solidFill>
                <a:effectLst>
                  <a:outerShdw blurRad="38100" dist="38100" dir="2700000" algn="tl">
                    <a:srgbClr val="C0C0C0"/>
                  </a:outerShdw>
                </a:effectLst>
                <a:latin typeface="DFKai-SB" pitchFamily="65" charset="-120"/>
                <a:ea typeface="DFKai-SB" pitchFamily="65" charset="-120"/>
              </a:rPr>
              <a:t>?</a:t>
            </a:r>
          </a:p>
        </p:txBody>
      </p:sp>
      <p:sp>
        <p:nvSpPr>
          <p:cNvPr id="101379" name="Rectangle 3"/>
          <p:cNvSpPr>
            <a:spLocks noGrp="1" noChangeArrowheads="1"/>
          </p:cNvSpPr>
          <p:nvPr>
            <p:ph type="body" idx="1"/>
          </p:nvPr>
        </p:nvSpPr>
        <p:spPr>
          <a:xfrm>
            <a:off x="395288" y="1989138"/>
            <a:ext cx="8470900" cy="4114800"/>
          </a:xfrm>
        </p:spPr>
        <p:txBody>
          <a:bodyPr/>
          <a:lstStyle/>
          <a:p>
            <a:r>
              <a:rPr lang="zh-TW" altLang="en-US" sz="3600" smtClean="0">
                <a:solidFill>
                  <a:srgbClr val="000000"/>
                </a:solidFill>
                <a:latin typeface="DFKai-SB" pitchFamily="65" charset="-120"/>
                <a:ea typeface="DFKai-SB" pitchFamily="65" charset="-120"/>
              </a:rPr>
              <a:t>先考慮需不需要</a:t>
            </a:r>
            <a:r>
              <a:rPr lang="zh-TW" altLang="en-US" sz="3600" smtClean="0">
                <a:solidFill>
                  <a:srgbClr val="000000"/>
                </a:solidFill>
                <a:ea typeface="DFKai-SB" pitchFamily="65" charset="-120"/>
              </a:rPr>
              <a:t>，醫師會根據個人血糖控制狀況作出最適當的治療建議</a:t>
            </a:r>
            <a:r>
              <a:rPr lang="zh-TW" altLang="en-US" sz="3600" smtClean="0"/>
              <a:t>。</a:t>
            </a:r>
            <a:endParaRPr lang="en-US" altLang="zh-TW" sz="3600" smtClean="0"/>
          </a:p>
          <a:p>
            <a:endParaRPr lang="en-US" altLang="zh-TW" sz="3600" smtClean="0">
              <a:solidFill>
                <a:srgbClr val="000000"/>
              </a:solidFill>
              <a:latin typeface="DFKai-SB" pitchFamily="65" charset="-120"/>
              <a:ea typeface="DFKai-SB" pitchFamily="65" charset="-120"/>
            </a:endParaRPr>
          </a:p>
          <a:p>
            <a:r>
              <a:rPr lang="zh-TW" altLang="en-US" sz="3600" b="1" u="sng" smtClean="0">
                <a:solidFill>
                  <a:srgbClr val="000000"/>
                </a:solidFill>
                <a:effectLst>
                  <a:outerShdw blurRad="38100" dist="38100" dir="2700000" algn="tl">
                    <a:srgbClr val="C0C0C0"/>
                  </a:outerShdw>
                </a:effectLst>
                <a:latin typeface="DFKai-SB" pitchFamily="65" charset="-120"/>
                <a:ea typeface="DFKai-SB" pitchFamily="65" charset="-120"/>
              </a:rPr>
              <a:t>嚴重肝腎功能不良</a:t>
            </a:r>
            <a:r>
              <a:rPr lang="zh-TW" altLang="en-US" sz="3600" smtClean="0">
                <a:solidFill>
                  <a:srgbClr val="000000"/>
                </a:solidFill>
                <a:latin typeface="DFKai-SB" pitchFamily="65" charset="-120"/>
                <a:ea typeface="DFKai-SB" pitchFamily="65" charset="-120"/>
              </a:rPr>
              <a:t>或</a:t>
            </a:r>
            <a:r>
              <a:rPr lang="zh-TW" altLang="en-US" sz="3600" b="1" u="sng" smtClean="0">
                <a:solidFill>
                  <a:srgbClr val="000000"/>
                </a:solidFill>
                <a:effectLst>
                  <a:outerShdw blurRad="38100" dist="38100" dir="2700000" algn="tl">
                    <a:srgbClr val="C0C0C0"/>
                  </a:outerShdw>
                </a:effectLst>
                <a:latin typeface="DFKai-SB" pitchFamily="65" charset="-120"/>
                <a:ea typeface="DFKai-SB" pitchFamily="65" charset="-120"/>
              </a:rPr>
              <a:t>胰島素缺乏</a:t>
            </a:r>
            <a:r>
              <a:rPr lang="zh-TW" altLang="en-US" sz="3600" smtClean="0">
                <a:solidFill>
                  <a:srgbClr val="000000"/>
                </a:solidFill>
                <a:latin typeface="DFKai-SB" pitchFamily="65" charset="-120"/>
                <a:ea typeface="DFKai-SB" pitchFamily="65" charset="-120"/>
              </a:rPr>
              <a:t>，就應該打胰島素</a:t>
            </a:r>
            <a:r>
              <a:rPr lang="zh-TW" altLang="en-US" sz="3600" smtClean="0"/>
              <a:t>。</a:t>
            </a:r>
            <a:endParaRPr lang="en-US" altLang="zh-TW" sz="3600" smtClean="0">
              <a:solidFill>
                <a:srgbClr val="000000"/>
              </a:solidFill>
              <a:latin typeface="DFKai-SB" pitchFamily="65" charset="-120"/>
              <a:ea typeface="DFKai-SB" pitchFamily="65" charset="-120"/>
            </a:endParaRPr>
          </a:p>
          <a:p>
            <a:endParaRPr lang="zh-TW" altLang="en-US" sz="3600" smtClean="0">
              <a:solidFill>
                <a:srgbClr val="000000"/>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468313" y="838200"/>
            <a:ext cx="8496300" cy="1143000"/>
          </a:xfrm>
        </p:spPr>
        <p:txBody>
          <a:bodyPr/>
          <a:lstStyle/>
          <a:p>
            <a:pPr algn="ctr"/>
            <a:r>
              <a:rPr lang="zh-TW" altLang="en-US" sz="4000" b="1" smtClean="0">
                <a:solidFill>
                  <a:srgbClr val="0000F0"/>
                </a:solidFill>
                <a:latin typeface="DFKai-SB" pitchFamily="65" charset="-120"/>
                <a:ea typeface="DFKai-SB" pitchFamily="65" charset="-120"/>
              </a:rPr>
              <a:t>一天要打幾次</a:t>
            </a:r>
            <a:r>
              <a:rPr lang="en-US" altLang="zh-TW" sz="4000" b="1" smtClean="0">
                <a:solidFill>
                  <a:srgbClr val="0000F0"/>
                </a:solidFill>
                <a:latin typeface="DFKai-SB" pitchFamily="65" charset="-120"/>
                <a:ea typeface="DFKai-SB" pitchFamily="65" charset="-120"/>
              </a:rPr>
              <a:t>?</a:t>
            </a:r>
            <a:br>
              <a:rPr lang="en-US" altLang="zh-TW" sz="4000" b="1" smtClean="0">
                <a:solidFill>
                  <a:srgbClr val="0000F0"/>
                </a:solidFill>
                <a:latin typeface="DFKai-SB" pitchFamily="65" charset="-120"/>
                <a:ea typeface="DFKai-SB" pitchFamily="65" charset="-120"/>
              </a:rPr>
            </a:br>
            <a:r>
              <a:rPr lang="zh-TW" altLang="en-US" sz="4000" b="1" smtClean="0">
                <a:solidFill>
                  <a:srgbClr val="0000F0"/>
                </a:solidFill>
                <a:latin typeface="DFKai-SB" pitchFamily="65" charset="-120"/>
                <a:ea typeface="DFKai-SB" pitchFamily="65" charset="-120"/>
              </a:rPr>
              <a:t>一天打四次代表我的病情比較嚴重嗎</a:t>
            </a:r>
            <a:r>
              <a:rPr lang="en-US" altLang="zh-TW" sz="4000" b="1" smtClean="0">
                <a:solidFill>
                  <a:srgbClr val="0000F0"/>
                </a:solidFill>
                <a:latin typeface="DFKai-SB" pitchFamily="65" charset="-120"/>
                <a:ea typeface="DFKai-SB" pitchFamily="65" charset="-120"/>
              </a:rPr>
              <a:t>?</a:t>
            </a:r>
          </a:p>
        </p:txBody>
      </p:sp>
      <p:sp>
        <p:nvSpPr>
          <p:cNvPr id="72706" name="Rectangle 3"/>
          <p:cNvSpPr>
            <a:spLocks noGrp="1" noChangeArrowheads="1"/>
          </p:cNvSpPr>
          <p:nvPr>
            <p:ph type="body" idx="1"/>
          </p:nvPr>
        </p:nvSpPr>
        <p:spPr>
          <a:xfrm>
            <a:off x="395288" y="2492375"/>
            <a:ext cx="8493125" cy="4114800"/>
          </a:xfrm>
        </p:spPr>
        <p:txBody>
          <a:bodyPr/>
          <a:lstStyle/>
          <a:p>
            <a:r>
              <a:rPr lang="zh-TW" altLang="en-US" smtClean="0">
                <a:solidFill>
                  <a:srgbClr val="000000"/>
                </a:solidFill>
                <a:ea typeface="DFKai-SB" pitchFamily="65" charset="-120"/>
              </a:rPr>
              <a:t>胰島素注射方式從一天一次到四次</a:t>
            </a:r>
            <a:endParaRPr lang="en-US" altLang="zh-TW" smtClean="0">
              <a:solidFill>
                <a:srgbClr val="000000"/>
              </a:solidFill>
              <a:ea typeface="DFKai-SB" pitchFamily="65" charset="-120"/>
            </a:endParaRPr>
          </a:p>
          <a:p>
            <a:r>
              <a:rPr lang="zh-TW" altLang="en-US" smtClean="0">
                <a:solidFill>
                  <a:srgbClr val="000000"/>
                </a:solidFill>
                <a:latin typeface="DFKai-SB" pitchFamily="65" charset="-120"/>
                <a:ea typeface="DFKai-SB" pitchFamily="65" charset="-120"/>
              </a:rPr>
              <a:t>根據作用時間有速效</a:t>
            </a:r>
            <a:r>
              <a:rPr lang="zh-TW" altLang="en-US" smtClean="0">
                <a:solidFill>
                  <a:srgbClr val="000000"/>
                </a:solidFill>
                <a:ea typeface="DFKai-SB" pitchFamily="65" charset="-120"/>
              </a:rPr>
              <a:t>、</a:t>
            </a:r>
            <a:r>
              <a:rPr lang="zh-TW" altLang="en-US" smtClean="0">
                <a:solidFill>
                  <a:srgbClr val="000000"/>
                </a:solidFill>
                <a:latin typeface="DFKai-SB" pitchFamily="65" charset="-120"/>
                <a:ea typeface="DFKai-SB" pitchFamily="65" charset="-120"/>
              </a:rPr>
              <a:t>短效</a:t>
            </a:r>
            <a:r>
              <a:rPr lang="zh-TW" altLang="en-US" smtClean="0">
                <a:solidFill>
                  <a:srgbClr val="000000"/>
                </a:solidFill>
                <a:ea typeface="DFKai-SB" pitchFamily="65" charset="-120"/>
              </a:rPr>
              <a:t>、</a:t>
            </a:r>
            <a:r>
              <a:rPr lang="zh-TW" altLang="en-US" smtClean="0">
                <a:solidFill>
                  <a:srgbClr val="000000"/>
                </a:solidFill>
                <a:latin typeface="DFKai-SB" pitchFamily="65" charset="-120"/>
                <a:ea typeface="DFKai-SB" pitchFamily="65" charset="-120"/>
              </a:rPr>
              <a:t>中長效</a:t>
            </a:r>
            <a:r>
              <a:rPr lang="zh-TW" altLang="en-US" smtClean="0">
                <a:solidFill>
                  <a:srgbClr val="000000"/>
                </a:solidFill>
                <a:ea typeface="DFKai-SB" pitchFamily="65" charset="-120"/>
              </a:rPr>
              <a:t>、</a:t>
            </a:r>
            <a:r>
              <a:rPr lang="zh-TW" altLang="en-US" smtClean="0">
                <a:solidFill>
                  <a:srgbClr val="000000"/>
                </a:solidFill>
                <a:latin typeface="DFKai-SB" pitchFamily="65" charset="-120"/>
                <a:ea typeface="DFKai-SB" pitchFamily="65" charset="-120"/>
              </a:rPr>
              <a:t>長效及超長效，一天打幾次要看胰島素如何配合</a:t>
            </a:r>
            <a:r>
              <a:rPr lang="zh-TW" altLang="en-US" smtClean="0">
                <a:solidFill>
                  <a:srgbClr val="000000"/>
                </a:solidFill>
                <a:ea typeface="DFKai-SB" pitchFamily="65" charset="-120"/>
              </a:rPr>
              <a:t>，遵照醫師指示用藥。</a:t>
            </a:r>
            <a:endParaRPr lang="en-US" altLang="zh-TW" smtClean="0">
              <a:solidFill>
                <a:srgbClr val="000000"/>
              </a:solidFill>
              <a:latin typeface="DFKai-SB" pitchFamily="65" charset="-120"/>
              <a:ea typeface="DFKai-SB" pitchFamily="65" charset="-120"/>
            </a:endParaRPr>
          </a:p>
          <a:p>
            <a:r>
              <a:rPr lang="zh-TW" altLang="en-US" sz="3600" b="1" smtClean="0">
                <a:solidFill>
                  <a:srgbClr val="000000"/>
                </a:solidFill>
                <a:latin typeface="DFKai-SB" pitchFamily="65" charset="-120"/>
                <a:ea typeface="DFKai-SB" pitchFamily="65" charset="-120"/>
              </a:rPr>
              <a:t>打比較多次</a:t>
            </a:r>
            <a:r>
              <a:rPr lang="zh-TW" altLang="en-US" sz="3600" b="1" smtClean="0">
                <a:solidFill>
                  <a:srgbClr val="000000"/>
                </a:solidFill>
                <a:ea typeface="DFKai-SB" pitchFamily="65" charset="-120"/>
              </a:rPr>
              <a:t>不等於病情</a:t>
            </a:r>
            <a:r>
              <a:rPr lang="zh-TW" altLang="en-US" sz="3600" b="1" smtClean="0">
                <a:solidFill>
                  <a:srgbClr val="000000"/>
                </a:solidFill>
                <a:latin typeface="DFKai-SB" pitchFamily="65" charset="-120"/>
                <a:ea typeface="DFKai-SB" pitchFamily="65" charset="-120"/>
              </a:rPr>
              <a:t>比較嚴重</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29" name="Object 2"/>
          <p:cNvGraphicFramePr>
            <a:graphicFrameLocks noChangeAspect="1"/>
          </p:cNvGraphicFramePr>
          <p:nvPr/>
        </p:nvGraphicFramePr>
        <p:xfrm>
          <a:off x="425450" y="4424363"/>
          <a:ext cx="1409700" cy="2133600"/>
        </p:xfrm>
        <a:graphic>
          <a:graphicData uri="http://schemas.openxmlformats.org/presentationml/2006/ole">
            <p:oleObj spid="_x0000_s73729" name="點陣圖影像" r:id="rId3" imgW="704948" imgH="1066667" progId="Paint.Picture">
              <p:embed/>
            </p:oleObj>
          </a:graphicData>
        </a:graphic>
      </p:graphicFrame>
      <p:sp>
        <p:nvSpPr>
          <p:cNvPr id="28675" name="AutoShape 3"/>
          <p:cNvSpPr>
            <a:spLocks noChangeArrowheads="1"/>
          </p:cNvSpPr>
          <p:nvPr/>
        </p:nvSpPr>
        <p:spPr bwMode="auto">
          <a:xfrm>
            <a:off x="1390650" y="1955800"/>
            <a:ext cx="7358063" cy="1401763"/>
          </a:xfrm>
          <a:prstGeom prst="wedgeRoundRectCallout">
            <a:avLst>
              <a:gd name="adj1" fmla="val -43727"/>
              <a:gd name="adj2" fmla="val 142681"/>
              <a:gd name="adj3" fmla="val 16667"/>
            </a:avLst>
          </a:prstGeom>
          <a:noFill/>
          <a:ln w="9525">
            <a:solidFill>
              <a:schemeClr val="tx1"/>
            </a:solidFill>
            <a:miter lim="800000"/>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kumimoji="0" lang="zh-TW" altLang="en-US" sz="4000" b="1">
                <a:solidFill>
                  <a:srgbClr val="000000"/>
                </a:solidFill>
                <a:latin typeface="DFKai-SB" pitchFamily="65" charset="-120"/>
                <a:ea typeface="DFKai-SB" pitchFamily="65" charset="-120"/>
              </a:rPr>
              <a:t>我有糖尿病</a:t>
            </a:r>
            <a:r>
              <a:rPr lang="zh-TW" altLang="en-US" sz="4000">
                <a:solidFill>
                  <a:srgbClr val="000000"/>
                </a:solidFill>
                <a:latin typeface="DFKai-SB" pitchFamily="65" charset="-120"/>
                <a:ea typeface="DFKai-SB" pitchFamily="65" charset="-120"/>
              </a:rPr>
              <a:t>，</a:t>
            </a:r>
            <a:r>
              <a:rPr kumimoji="0" lang="zh-TW" altLang="en-US" sz="4000" b="1">
                <a:solidFill>
                  <a:srgbClr val="000000"/>
                </a:solidFill>
                <a:latin typeface="DFKai-SB" pitchFamily="65" charset="-120"/>
                <a:ea typeface="DFKai-SB" pitchFamily="65" charset="-120"/>
              </a:rPr>
              <a:t>不過身體沒有不舒服</a:t>
            </a:r>
            <a:r>
              <a:rPr lang="zh-TW" altLang="en-US" sz="4000">
                <a:solidFill>
                  <a:srgbClr val="000000"/>
                </a:solidFill>
                <a:latin typeface="DFKai-SB" pitchFamily="65" charset="-120"/>
                <a:ea typeface="DFKai-SB" pitchFamily="65" charset="-120"/>
              </a:rPr>
              <a:t>，</a:t>
            </a:r>
            <a:r>
              <a:rPr kumimoji="0" lang="zh-TW" altLang="en-US" sz="4000" b="1">
                <a:solidFill>
                  <a:srgbClr val="000000"/>
                </a:solidFill>
                <a:latin typeface="DFKai-SB" pitchFamily="65" charset="-120"/>
                <a:ea typeface="DFKai-SB" pitchFamily="65" charset="-120"/>
              </a:rPr>
              <a:t>為什麼要治療 </a:t>
            </a:r>
            <a:r>
              <a:rPr kumimoji="0" lang="en-US" altLang="zh-TW" sz="4000" b="1">
                <a:solidFill>
                  <a:srgbClr val="000000"/>
                </a:solidFill>
                <a:latin typeface="DFKai-SB" pitchFamily="65" charset="-120"/>
                <a:ea typeface="DFKai-SB" pitchFamily="65" charset="-120"/>
              </a:rPr>
              <a: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ChangeArrowheads="1"/>
          </p:cNvSpPr>
          <p:nvPr/>
        </p:nvSpPr>
        <p:spPr bwMode="auto">
          <a:xfrm>
            <a:off x="1187450" y="6573838"/>
            <a:ext cx="7853363" cy="28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25" tIns="49212" rIns="98425" bIns="49212" anchor="b">
            <a:spAutoFit/>
          </a:bodyPr>
          <a:lstStyle/>
          <a:p>
            <a:pPr algn="r" defTabSz="979488" eaLnBrk="0" hangingPunct="0"/>
            <a:r>
              <a:rPr kumimoji="0" lang="zh-TW" altLang="en-US" sz="1200">
                <a:solidFill>
                  <a:srgbClr val="000000"/>
                </a:solidFill>
                <a:latin typeface="Arial" pitchFamily="34" charset="0"/>
                <a:cs typeface="Times New Roman" pitchFamily="18" charset="0"/>
              </a:rPr>
              <a:t>資料來源</a:t>
            </a:r>
            <a:r>
              <a:rPr kumimoji="0" lang="en-US" altLang="zh-TW" sz="1200">
                <a:solidFill>
                  <a:srgbClr val="000000"/>
                </a:solidFill>
                <a:latin typeface="Arial" pitchFamily="34" charset="0"/>
                <a:cs typeface="Times New Roman" pitchFamily="18" charset="0"/>
              </a:rPr>
              <a:t> :  Pract Diabet 2002</a:t>
            </a:r>
            <a:r>
              <a:rPr kumimoji="0" lang="en-US" altLang="zh-TW" sz="1200" b="1">
                <a:solidFill>
                  <a:srgbClr val="000000"/>
                </a:solidFill>
                <a:latin typeface="Arial" pitchFamily="34" charset="0"/>
              </a:rPr>
              <a:t> </a:t>
            </a:r>
          </a:p>
        </p:txBody>
      </p:sp>
      <p:sp>
        <p:nvSpPr>
          <p:cNvPr id="20482" name="Rectangle 3"/>
          <p:cNvSpPr>
            <a:spLocks noChangeArrowheads="1"/>
          </p:cNvSpPr>
          <p:nvPr/>
        </p:nvSpPr>
        <p:spPr bwMode="auto">
          <a:xfrm>
            <a:off x="3843338" y="5191125"/>
            <a:ext cx="79375" cy="862013"/>
          </a:xfrm>
          <a:prstGeom prst="rect">
            <a:avLst/>
          </a:prstGeom>
          <a:noFill/>
          <a:ln w="9525">
            <a:noFill/>
            <a:miter lim="800000"/>
            <a:headEnd/>
            <a:tailEnd/>
          </a:ln>
        </p:spPr>
        <p:txBody>
          <a:bodyPr wrap="none" lIns="0" tIns="0" rIns="0" bIns="0">
            <a:spAutoFit/>
          </a:bodyPr>
          <a:lstStyle/>
          <a:p>
            <a:pPr eaLnBrk="0" hangingPunct="0"/>
            <a:endParaRPr kumimoji="0" lang="en-US" altLang="zh-TW" sz="2800" b="1">
              <a:solidFill>
                <a:srgbClr val="000000"/>
              </a:solidFill>
              <a:latin typeface="Arial" pitchFamily="34" charset="0"/>
            </a:endParaRPr>
          </a:p>
          <a:p>
            <a:pPr eaLnBrk="0" hangingPunct="0"/>
            <a:endParaRPr kumimoji="0" lang="zh-TW" altLang="en-US" sz="2800" b="1">
              <a:solidFill>
                <a:srgbClr val="000000"/>
              </a:solidFill>
              <a:latin typeface="Arial" pitchFamily="34" charset="0"/>
            </a:endParaRPr>
          </a:p>
        </p:txBody>
      </p:sp>
      <p:sp>
        <p:nvSpPr>
          <p:cNvPr id="652292" name="Rectangle 4"/>
          <p:cNvSpPr>
            <a:spLocks noChangeArrowheads="1"/>
          </p:cNvSpPr>
          <p:nvPr/>
        </p:nvSpPr>
        <p:spPr bwMode="auto">
          <a:xfrm>
            <a:off x="468313" y="692150"/>
            <a:ext cx="8461375" cy="742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r>
              <a:rPr lang="en-US" altLang="zh-TW" sz="4800" b="1" dirty="0">
                <a:solidFill>
                  <a:srgbClr val="0000F0"/>
                </a:solidFill>
                <a:latin typeface="Trebuchet MS" pitchFamily="34" charset="0"/>
                <a:ea typeface="新細明體" charset="0"/>
                <a:cs typeface="Arial Unicode MS" charset="0"/>
              </a:rPr>
              <a:t>67% </a:t>
            </a:r>
            <a:r>
              <a:rPr lang="zh-TW" altLang="en-US" sz="4800" b="1" dirty="0">
                <a:solidFill>
                  <a:srgbClr val="0000F0"/>
                </a:solidFill>
                <a:latin typeface="BiauKai"/>
                <a:ea typeface="BiauKai"/>
                <a:cs typeface="BiauKai"/>
              </a:rPr>
              <a:t>糖尿病患死於心血管疾病</a:t>
            </a:r>
            <a:endParaRPr lang="en-US" altLang="zh-TW" sz="4800" b="1" dirty="0">
              <a:solidFill>
                <a:srgbClr val="0000F0"/>
              </a:solidFill>
              <a:latin typeface="BiauKai"/>
              <a:ea typeface="BiauKai"/>
              <a:cs typeface="BiauKai"/>
            </a:endParaRPr>
          </a:p>
        </p:txBody>
      </p:sp>
      <p:sp>
        <p:nvSpPr>
          <p:cNvPr id="652293" name="Rectangle 5"/>
          <p:cNvSpPr>
            <a:spLocks noChangeArrowheads="1"/>
          </p:cNvSpPr>
          <p:nvPr/>
        </p:nvSpPr>
        <p:spPr bwMode="auto">
          <a:xfrm>
            <a:off x="539750" y="1916113"/>
            <a:ext cx="8024813" cy="1314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4488" indent="-344488" defTabSz="979488">
              <a:spcBef>
                <a:spcPct val="20000"/>
              </a:spcBef>
              <a:buFontTx/>
              <a:buChar char="•"/>
            </a:pPr>
            <a:r>
              <a:rPr lang="zh-TW" altLang="en-US" sz="3200">
                <a:solidFill>
                  <a:srgbClr val="000000"/>
                </a:solidFill>
                <a:latin typeface="BiauKai" pitchFamily="-84" charset="-120"/>
                <a:ea typeface="BiauKai" pitchFamily="-84" charset="-120"/>
              </a:rPr>
              <a:t>心血管疾病佔馬來西亞死因第一名</a:t>
            </a:r>
            <a:endParaRPr lang="en-US" altLang="zh-TW" sz="3200">
              <a:solidFill>
                <a:srgbClr val="000000"/>
              </a:solidFill>
              <a:latin typeface="BiauKai" pitchFamily="-84" charset="-120"/>
              <a:ea typeface="BiauKai" pitchFamily="-84" charset="-120"/>
            </a:endParaRPr>
          </a:p>
          <a:p>
            <a:pPr marL="344488" indent="-344488" defTabSz="979488">
              <a:spcBef>
                <a:spcPct val="20000"/>
              </a:spcBef>
              <a:buFontTx/>
              <a:buChar char="•"/>
            </a:pPr>
            <a:r>
              <a:rPr lang="zh-TW" altLang="en-US" sz="3200">
                <a:solidFill>
                  <a:srgbClr val="000000"/>
                </a:solidFill>
                <a:latin typeface="BiauKai" pitchFamily="-84" charset="-120"/>
                <a:ea typeface="BiauKai" pitchFamily="-84" charset="-120"/>
              </a:rPr>
              <a:t>糖尿病患容易發生心血管疾病如心肌梗塞</a:t>
            </a:r>
            <a:r>
              <a:rPr lang="zh-TW" altLang="en-US" sz="3200">
                <a:solidFill>
                  <a:srgbClr val="000000"/>
                </a:solidFill>
                <a:latin typeface="DFKai-SB" pitchFamily="65" charset="-120"/>
                <a:ea typeface="DFKai-SB" pitchFamily="65" charset="-120"/>
              </a:rPr>
              <a:t>、</a:t>
            </a:r>
            <a:r>
              <a:rPr lang="en-US" altLang="zh-TW" sz="3200">
                <a:solidFill>
                  <a:srgbClr val="000000"/>
                </a:solidFill>
                <a:latin typeface="BiauKai" pitchFamily="-84" charset="-120"/>
                <a:ea typeface="BiauKai" pitchFamily="-84" charset="-120"/>
              </a:rPr>
              <a:t> </a:t>
            </a:r>
            <a:r>
              <a:rPr lang="zh-TW" altLang="en-US" sz="3200">
                <a:solidFill>
                  <a:srgbClr val="000000"/>
                </a:solidFill>
                <a:latin typeface="BiauKai" pitchFamily="-84" charset="-120"/>
                <a:ea typeface="BiauKai" pitchFamily="-84" charset="-120"/>
              </a:rPr>
              <a:t>腦中風</a:t>
            </a:r>
            <a:r>
              <a:rPr lang="zh-TW" altLang="en-US" sz="3200">
                <a:solidFill>
                  <a:srgbClr val="000000"/>
                </a:solidFill>
                <a:latin typeface="DFKai-SB" pitchFamily="65" charset="-120"/>
                <a:ea typeface="DFKai-SB" pitchFamily="65" charset="-120"/>
              </a:rPr>
              <a:t>、</a:t>
            </a:r>
            <a:r>
              <a:rPr lang="zh-TW" altLang="en-US" sz="3200">
                <a:solidFill>
                  <a:srgbClr val="000000"/>
                </a:solidFill>
                <a:latin typeface="BiauKai" pitchFamily="-84" charset="-120"/>
                <a:ea typeface="BiauKai" pitchFamily="-84" charset="-120"/>
              </a:rPr>
              <a:t>周邊血管病變等而造成死亡</a:t>
            </a:r>
            <a:endParaRPr lang="en-US" altLang="zh-TW" sz="3200">
              <a:solidFill>
                <a:srgbClr val="000000"/>
              </a:solidFill>
              <a:latin typeface="BiauKai" pitchFamily="-84" charset="-120"/>
              <a:ea typeface="BiauKai" pitchFamily="-84" charset="-120"/>
            </a:endParaRPr>
          </a:p>
        </p:txBody>
      </p:sp>
      <p:grpSp>
        <p:nvGrpSpPr>
          <p:cNvPr id="20485" name="Group 6"/>
          <p:cNvGrpSpPr>
            <a:grpSpLocks/>
          </p:cNvGrpSpPr>
          <p:nvPr/>
        </p:nvGrpSpPr>
        <p:grpSpPr bwMode="auto">
          <a:xfrm>
            <a:off x="1143000" y="3581400"/>
            <a:ext cx="3875088" cy="2906713"/>
            <a:chOff x="1388" y="1811"/>
            <a:chExt cx="2746" cy="1831"/>
          </a:xfrm>
        </p:grpSpPr>
        <p:graphicFrame>
          <p:nvGraphicFramePr>
            <p:cNvPr id="20490" name="Object 7"/>
            <p:cNvGraphicFramePr>
              <a:graphicFrameLocks noChangeAspect="1"/>
            </p:cNvGraphicFramePr>
            <p:nvPr/>
          </p:nvGraphicFramePr>
          <p:xfrm>
            <a:off x="1388" y="1811"/>
            <a:ext cx="2746" cy="1831"/>
          </p:xfrm>
          <a:graphic>
            <a:graphicData uri="http://schemas.openxmlformats.org/presentationml/2006/ole">
              <p:oleObj spid="_x0000_s20490" name="圖表" r:id="rId3" imgW="6858000" imgH="4572000" progId="MSGraph.Chart.8">
                <p:embed followColorScheme="full"/>
              </p:oleObj>
            </a:graphicData>
          </a:graphic>
        </p:graphicFrame>
        <p:sp>
          <p:nvSpPr>
            <p:cNvPr id="20491" name="Rectangle 8"/>
            <p:cNvSpPr>
              <a:spLocks noChangeAspect="1" noChangeArrowheads="1"/>
            </p:cNvSpPr>
            <p:nvPr/>
          </p:nvSpPr>
          <p:spPr bwMode="auto">
            <a:xfrm>
              <a:off x="3041" y="2551"/>
              <a:ext cx="437" cy="233"/>
            </a:xfrm>
            <a:prstGeom prst="rect">
              <a:avLst/>
            </a:prstGeom>
            <a:noFill/>
            <a:ln w="9525">
              <a:noFill/>
              <a:miter lim="800000"/>
              <a:headEnd/>
              <a:tailEnd/>
            </a:ln>
          </p:spPr>
          <p:txBody>
            <a:bodyPr wrap="none" lIns="0" tIns="0" rIns="0" bIns="0">
              <a:spAutoFit/>
            </a:bodyPr>
            <a:lstStyle/>
            <a:p>
              <a:pPr eaLnBrk="0" hangingPunct="0"/>
              <a:r>
                <a:rPr kumimoji="0" lang="en-US" altLang="zh-TW" b="1">
                  <a:solidFill>
                    <a:srgbClr val="000000"/>
                  </a:solidFill>
                  <a:latin typeface="Arial" pitchFamily="34" charset="0"/>
                </a:rPr>
                <a:t>67%</a:t>
              </a:r>
            </a:p>
          </p:txBody>
        </p:sp>
      </p:grpSp>
      <p:sp>
        <p:nvSpPr>
          <p:cNvPr id="20486" name="Rectangle 9"/>
          <p:cNvSpPr>
            <a:spLocks noChangeArrowheads="1"/>
          </p:cNvSpPr>
          <p:nvPr/>
        </p:nvSpPr>
        <p:spPr bwMode="auto">
          <a:xfrm>
            <a:off x="4953000" y="5867400"/>
            <a:ext cx="196850" cy="136525"/>
          </a:xfrm>
          <a:prstGeom prst="rect">
            <a:avLst/>
          </a:prstGeom>
          <a:solidFill>
            <a:schemeClr val="accent2"/>
          </a:solidFill>
          <a:ln w="9525">
            <a:solidFill>
              <a:srgbClr val="000000"/>
            </a:solidFill>
            <a:miter lim="800000"/>
            <a:headEnd/>
            <a:tailEnd/>
          </a:ln>
        </p:spPr>
        <p:txBody>
          <a:bodyPr/>
          <a:lstStyle/>
          <a:p>
            <a:endParaRPr lang="zh-TW" altLang="en-US">
              <a:solidFill>
                <a:srgbClr val="000000"/>
              </a:solidFill>
            </a:endParaRPr>
          </a:p>
        </p:txBody>
      </p:sp>
      <p:sp>
        <p:nvSpPr>
          <p:cNvPr id="20487" name="Rectangle 10"/>
          <p:cNvSpPr>
            <a:spLocks noChangeArrowheads="1"/>
          </p:cNvSpPr>
          <p:nvPr/>
        </p:nvSpPr>
        <p:spPr bwMode="auto">
          <a:xfrm>
            <a:off x="4953000" y="5334000"/>
            <a:ext cx="196850" cy="136525"/>
          </a:xfrm>
          <a:prstGeom prst="rect">
            <a:avLst/>
          </a:prstGeom>
          <a:solidFill>
            <a:schemeClr val="accent1"/>
          </a:solidFill>
          <a:ln w="9525">
            <a:solidFill>
              <a:srgbClr val="000000"/>
            </a:solidFill>
            <a:miter lim="800000"/>
            <a:headEnd/>
            <a:tailEnd/>
          </a:ln>
        </p:spPr>
        <p:txBody>
          <a:bodyPr/>
          <a:lstStyle/>
          <a:p>
            <a:endParaRPr lang="zh-TW" altLang="en-US">
              <a:solidFill>
                <a:srgbClr val="000000"/>
              </a:solidFill>
            </a:endParaRPr>
          </a:p>
        </p:txBody>
      </p:sp>
      <p:sp>
        <p:nvSpPr>
          <p:cNvPr id="652299" name="Rectangle 11"/>
          <p:cNvSpPr>
            <a:spLocks noChangeArrowheads="1"/>
          </p:cNvSpPr>
          <p:nvPr/>
        </p:nvSpPr>
        <p:spPr bwMode="auto">
          <a:xfrm>
            <a:off x="5181600" y="5181600"/>
            <a:ext cx="3962400" cy="898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spAutoFit/>
          </a:bodyPr>
          <a:lstStyle/>
          <a:p>
            <a:pPr eaLnBrk="0" hangingPunct="0">
              <a:lnSpc>
                <a:spcPts val="2100"/>
              </a:lnSpc>
            </a:pPr>
            <a:r>
              <a:rPr kumimoji="0" lang="zh-TW" altLang="en-US" sz="1800" b="1">
                <a:solidFill>
                  <a:srgbClr val="000000"/>
                </a:solidFill>
                <a:latin typeface="BiauKai" pitchFamily="-84" charset="-120"/>
                <a:ea typeface="BiauKai" pitchFamily="-84" charset="-120"/>
              </a:rPr>
              <a:t>心血管疾病</a:t>
            </a:r>
            <a:r>
              <a:rPr lang="zh-TW" altLang="en-US" sz="1800">
                <a:solidFill>
                  <a:srgbClr val="000000"/>
                </a:solidFill>
                <a:latin typeface="DFKai-SB" pitchFamily="65" charset="-120"/>
                <a:ea typeface="DFKai-SB" pitchFamily="65" charset="-120"/>
              </a:rPr>
              <a:t>、</a:t>
            </a:r>
            <a:r>
              <a:rPr kumimoji="0" lang="zh-TW" altLang="en-US" sz="1800" b="1">
                <a:solidFill>
                  <a:srgbClr val="000000"/>
                </a:solidFill>
                <a:latin typeface="BiauKai" pitchFamily="-84" charset="-120"/>
                <a:ea typeface="BiauKai" pitchFamily="-84" charset="-120"/>
              </a:rPr>
              <a:t>腦中風</a:t>
            </a:r>
            <a:r>
              <a:rPr lang="zh-TW" altLang="en-US" sz="1800">
                <a:solidFill>
                  <a:srgbClr val="000000"/>
                </a:solidFill>
                <a:latin typeface="DFKai-SB" pitchFamily="65" charset="-120"/>
                <a:ea typeface="DFKai-SB" pitchFamily="65" charset="-120"/>
              </a:rPr>
              <a:t>、</a:t>
            </a:r>
            <a:r>
              <a:rPr kumimoji="0" lang="zh-TW" altLang="en-US" sz="1800" b="1">
                <a:solidFill>
                  <a:srgbClr val="000000"/>
                </a:solidFill>
                <a:latin typeface="BiauKai" pitchFamily="-84" charset="-120"/>
                <a:ea typeface="BiauKai" pitchFamily="-84" charset="-120"/>
              </a:rPr>
              <a:t>周邊血管病變</a:t>
            </a:r>
            <a:endParaRPr kumimoji="0" lang="en-US" altLang="zh-TW" sz="1800" b="1">
              <a:solidFill>
                <a:srgbClr val="000000"/>
              </a:solidFill>
              <a:latin typeface="BiauKai" pitchFamily="-84" charset="-120"/>
              <a:ea typeface="BiauKai" pitchFamily="-84" charset="-120"/>
            </a:endParaRPr>
          </a:p>
          <a:p>
            <a:pPr eaLnBrk="0" hangingPunct="0">
              <a:lnSpc>
                <a:spcPts val="2100"/>
              </a:lnSpc>
            </a:pPr>
            <a:endParaRPr kumimoji="0" lang="en-US" altLang="zh-TW" sz="1800" b="1">
              <a:solidFill>
                <a:srgbClr val="000000"/>
              </a:solidFill>
              <a:latin typeface="BiauKai" pitchFamily="-84" charset="-120"/>
              <a:ea typeface="BiauKai" pitchFamily="-84" charset="-120"/>
            </a:endParaRPr>
          </a:p>
          <a:p>
            <a:pPr eaLnBrk="0" hangingPunct="0">
              <a:lnSpc>
                <a:spcPts val="2100"/>
              </a:lnSpc>
            </a:pPr>
            <a:r>
              <a:rPr kumimoji="0" lang="zh-TW" altLang="en-US" sz="1800" b="1">
                <a:solidFill>
                  <a:srgbClr val="000000"/>
                </a:solidFill>
                <a:latin typeface="BiauKai" pitchFamily="-84" charset="-120"/>
                <a:ea typeface="BiauKai" pitchFamily="-84" charset="-120"/>
              </a:rPr>
              <a:t>其他</a:t>
            </a:r>
            <a:endParaRPr kumimoji="0" lang="en-US" altLang="zh-TW" sz="1800" b="1">
              <a:solidFill>
                <a:srgbClr val="000000"/>
              </a:solidFill>
              <a:latin typeface="BiauKai" pitchFamily="-84" charset="-120"/>
              <a:ea typeface="BiauKai" pitchFamily="-84" charset="-120"/>
            </a:endParaRPr>
          </a:p>
        </p:txBody>
      </p:sp>
      <p:sp>
        <p:nvSpPr>
          <p:cNvPr id="652300" name="Rectangle 12"/>
          <p:cNvSpPr>
            <a:spLocks noChangeArrowheads="1"/>
          </p:cNvSpPr>
          <p:nvPr/>
        </p:nvSpPr>
        <p:spPr bwMode="auto">
          <a:xfrm>
            <a:off x="5003800" y="4797425"/>
            <a:ext cx="4284663"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spAutoFit/>
          </a:bodyPr>
          <a:lstStyle/>
          <a:p>
            <a:pPr eaLnBrk="0" hangingPunct="0">
              <a:lnSpc>
                <a:spcPts val="2100"/>
              </a:lnSpc>
              <a:defRPr/>
            </a:pPr>
            <a:r>
              <a:rPr kumimoji="0" lang="zh-TW" altLang="en-US" sz="1800" b="1" dirty="0">
                <a:solidFill>
                  <a:srgbClr val="FF0000"/>
                </a:solidFill>
                <a:latin typeface="BiauKai"/>
                <a:ea typeface="BiauKai"/>
                <a:cs typeface="BiauKai"/>
              </a:rPr>
              <a:t>糖尿病患主要死因</a:t>
            </a:r>
            <a:endParaRPr kumimoji="0" lang="en-US" altLang="zh-TW" sz="1800" b="1" dirty="0">
              <a:solidFill>
                <a:srgbClr val="FF0000"/>
              </a:solidFill>
              <a:latin typeface="BiauKai"/>
              <a:ea typeface="BiauKai"/>
              <a:cs typeface="BiauKai"/>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946150" y="703263"/>
            <a:ext cx="7772400" cy="833437"/>
          </a:xfrm>
        </p:spPr>
        <p:txBody>
          <a:bodyPr/>
          <a:lstStyle/>
          <a:p>
            <a:pPr algn="ctr"/>
            <a:r>
              <a:rPr lang="zh-TW" altLang="en-US" sz="4800" b="1" smtClean="0">
                <a:solidFill>
                  <a:srgbClr val="0000F0"/>
                </a:solidFill>
                <a:latin typeface="DFKai-SB" pitchFamily="65" charset="-120"/>
                <a:ea typeface="DFKai-SB" pitchFamily="65" charset="-120"/>
              </a:rPr>
              <a:t>為什麼要治療糖尿病 </a:t>
            </a:r>
            <a:r>
              <a:rPr lang="en-US" altLang="zh-TW" sz="4800" b="1" smtClean="0">
                <a:solidFill>
                  <a:srgbClr val="0000F0"/>
                </a:solidFill>
                <a:latin typeface="DFKai-SB" pitchFamily="65" charset="-120"/>
                <a:ea typeface="DFKai-SB" pitchFamily="65" charset="-120"/>
              </a:rPr>
              <a:t>?</a:t>
            </a:r>
          </a:p>
        </p:txBody>
      </p:sp>
      <p:sp>
        <p:nvSpPr>
          <p:cNvPr id="71682" name="Rectangle 3"/>
          <p:cNvSpPr>
            <a:spLocks noGrp="1" noChangeArrowheads="1"/>
          </p:cNvSpPr>
          <p:nvPr>
            <p:ph type="body" sz="half" idx="1"/>
          </p:nvPr>
        </p:nvSpPr>
        <p:spPr>
          <a:xfrm>
            <a:off x="576263" y="1739900"/>
            <a:ext cx="3675062" cy="4114800"/>
          </a:xfrm>
        </p:spPr>
        <p:txBody>
          <a:bodyPr/>
          <a:lstStyle/>
          <a:p>
            <a:pPr>
              <a:buFont typeface="Wingdings" pitchFamily="2" charset="2"/>
              <a:buNone/>
            </a:pPr>
            <a:r>
              <a:rPr lang="zh-TW" altLang="en-US" b="1" u="sng" smtClean="0">
                <a:solidFill>
                  <a:srgbClr val="000000"/>
                </a:solidFill>
                <a:latin typeface="DFKai-SB" pitchFamily="65" charset="-120"/>
                <a:ea typeface="DFKai-SB" pitchFamily="65" charset="-120"/>
              </a:rPr>
              <a:t>短期問題</a:t>
            </a:r>
          </a:p>
          <a:p>
            <a:r>
              <a:rPr lang="zh-TW" altLang="en-US" smtClean="0">
                <a:solidFill>
                  <a:srgbClr val="000000"/>
                </a:solidFill>
                <a:latin typeface="DFKai-SB" pitchFamily="65" charset="-120"/>
                <a:ea typeface="DFKai-SB" pitchFamily="65" charset="-120"/>
              </a:rPr>
              <a:t>令人困擾的症狀</a:t>
            </a:r>
            <a:r>
              <a:rPr lang="en-US" altLang="zh-TW" smtClean="0">
                <a:solidFill>
                  <a:srgbClr val="000000"/>
                </a:solidFill>
                <a:latin typeface="DFKai-SB" pitchFamily="65" charset="-120"/>
                <a:ea typeface="DFKai-SB" pitchFamily="65" charset="-120"/>
              </a:rPr>
              <a:t>: </a:t>
            </a:r>
            <a:r>
              <a:rPr lang="zh-TW" altLang="en-US" sz="3600" b="1" smtClean="0">
                <a:solidFill>
                  <a:srgbClr val="000000"/>
                </a:solidFill>
                <a:latin typeface="DFKai-SB" pitchFamily="65" charset="-120"/>
                <a:ea typeface="DFKai-SB" pitchFamily="65" charset="-120"/>
              </a:rPr>
              <a:t>口渴</a:t>
            </a:r>
            <a:r>
              <a:rPr lang="zh-TW" altLang="en-US" sz="3600" b="1" smtClean="0">
                <a:solidFill>
                  <a:srgbClr val="000000"/>
                </a:solidFill>
                <a:ea typeface="DFKai-SB" pitchFamily="65" charset="-120"/>
              </a:rPr>
              <a:t>、多吃</a:t>
            </a:r>
            <a:r>
              <a:rPr lang="zh-TW" altLang="en-US" b="1" smtClean="0"/>
              <a:t>、</a:t>
            </a:r>
            <a:r>
              <a:rPr lang="zh-TW" altLang="en-US" sz="3600" b="1" smtClean="0">
                <a:solidFill>
                  <a:srgbClr val="000000"/>
                </a:solidFill>
                <a:ea typeface="DFKai-SB" pitchFamily="65" charset="-120"/>
              </a:rPr>
              <a:t>多喝</a:t>
            </a:r>
            <a:r>
              <a:rPr lang="zh-TW" altLang="en-US" b="1" smtClean="0"/>
              <a:t>、</a:t>
            </a:r>
            <a:r>
              <a:rPr lang="zh-TW" altLang="en-US" sz="3600" b="1" smtClean="0">
                <a:solidFill>
                  <a:srgbClr val="000000"/>
                </a:solidFill>
                <a:latin typeface="DFKai-SB" pitchFamily="65" charset="-120"/>
                <a:ea typeface="DFKai-SB" pitchFamily="65" charset="-120"/>
              </a:rPr>
              <a:t>多尿</a:t>
            </a:r>
            <a:r>
              <a:rPr lang="zh-TW" altLang="en-US" sz="3600" b="1" smtClean="0">
                <a:solidFill>
                  <a:srgbClr val="000000"/>
                </a:solidFill>
                <a:ea typeface="DFKai-SB" pitchFamily="65" charset="-120"/>
              </a:rPr>
              <a:t>、</a:t>
            </a:r>
            <a:r>
              <a:rPr lang="zh-TW" altLang="en-US" sz="3600" b="1" smtClean="0">
                <a:solidFill>
                  <a:srgbClr val="000000"/>
                </a:solidFill>
                <a:latin typeface="DFKai-SB" pitchFamily="65" charset="-120"/>
                <a:ea typeface="DFKai-SB" pitchFamily="65" charset="-120"/>
              </a:rPr>
              <a:t>體重減輕</a:t>
            </a:r>
          </a:p>
          <a:p>
            <a:r>
              <a:rPr lang="zh-TW" altLang="en-US" smtClean="0">
                <a:solidFill>
                  <a:srgbClr val="000000"/>
                </a:solidFill>
                <a:latin typeface="DFKai-SB" pitchFamily="65" charset="-120"/>
                <a:ea typeface="DFKai-SB" pitchFamily="65" charset="-120"/>
              </a:rPr>
              <a:t>酮酸中毒或血糖太高 </a:t>
            </a:r>
            <a:r>
              <a:rPr lang="en-US" altLang="zh-TW" smtClean="0">
                <a:solidFill>
                  <a:srgbClr val="000000"/>
                </a:solidFill>
                <a:latin typeface="DFKai-SB" pitchFamily="65" charset="-120"/>
                <a:ea typeface="DFKai-SB" pitchFamily="65" charset="-120"/>
              </a:rPr>
              <a:t>: </a:t>
            </a:r>
            <a:r>
              <a:rPr lang="zh-TW" altLang="en-US" smtClean="0">
                <a:solidFill>
                  <a:srgbClr val="000000"/>
                </a:solidFill>
                <a:latin typeface="DFKai-SB" pitchFamily="65" charset="-120"/>
                <a:ea typeface="DFKai-SB" pitchFamily="65" charset="-120"/>
              </a:rPr>
              <a:t>可能導致昏迷甚至生命危險</a:t>
            </a:r>
          </a:p>
          <a:p>
            <a:endParaRPr lang="zh-TW" altLang="en-US" smtClean="0">
              <a:solidFill>
                <a:srgbClr val="000000"/>
              </a:solidFill>
              <a:latin typeface="DFKai-SB" pitchFamily="65" charset="-120"/>
              <a:ea typeface="DFKai-SB" pitchFamily="65" charset="-120"/>
            </a:endParaRPr>
          </a:p>
        </p:txBody>
      </p:sp>
      <p:sp>
        <p:nvSpPr>
          <p:cNvPr id="71683" name="Rectangle 4"/>
          <p:cNvSpPr>
            <a:spLocks noGrp="1" noChangeArrowheads="1"/>
          </p:cNvSpPr>
          <p:nvPr>
            <p:ph type="body" sz="half" idx="2"/>
          </p:nvPr>
        </p:nvSpPr>
        <p:spPr>
          <a:xfrm>
            <a:off x="4600575" y="1727200"/>
            <a:ext cx="3838575" cy="4114800"/>
          </a:xfrm>
        </p:spPr>
        <p:txBody>
          <a:bodyPr/>
          <a:lstStyle/>
          <a:p>
            <a:pPr>
              <a:lnSpc>
                <a:spcPct val="90000"/>
              </a:lnSpc>
              <a:buFont typeface="Wingdings" pitchFamily="2" charset="2"/>
              <a:buNone/>
            </a:pPr>
            <a:r>
              <a:rPr lang="zh-TW" altLang="en-US" b="1" u="sng" smtClean="0">
                <a:solidFill>
                  <a:srgbClr val="000000"/>
                </a:solidFill>
                <a:latin typeface="DFKai-SB" pitchFamily="65" charset="-120"/>
                <a:ea typeface="DFKai-SB" pitchFamily="65" charset="-120"/>
              </a:rPr>
              <a:t>長期併發症</a:t>
            </a:r>
          </a:p>
          <a:p>
            <a:pPr>
              <a:lnSpc>
                <a:spcPct val="90000"/>
              </a:lnSpc>
            </a:pPr>
            <a:r>
              <a:rPr lang="zh-TW" altLang="en-US" smtClean="0">
                <a:solidFill>
                  <a:srgbClr val="000000"/>
                </a:solidFill>
                <a:latin typeface="DFKai-SB" pitchFamily="65" charset="-120"/>
                <a:ea typeface="DFKai-SB" pitchFamily="65" charset="-120"/>
              </a:rPr>
              <a:t>腦中風</a:t>
            </a:r>
          </a:p>
          <a:p>
            <a:pPr>
              <a:lnSpc>
                <a:spcPct val="90000"/>
              </a:lnSpc>
            </a:pPr>
            <a:r>
              <a:rPr lang="zh-TW" altLang="en-US" smtClean="0">
                <a:solidFill>
                  <a:srgbClr val="000000"/>
                </a:solidFill>
                <a:latin typeface="DFKai-SB" pitchFamily="65" charset="-120"/>
                <a:ea typeface="DFKai-SB" pitchFamily="65" charset="-120"/>
              </a:rPr>
              <a:t>心肌梗塞</a:t>
            </a:r>
          </a:p>
          <a:p>
            <a:pPr>
              <a:lnSpc>
                <a:spcPct val="90000"/>
              </a:lnSpc>
            </a:pPr>
            <a:r>
              <a:rPr lang="zh-TW" altLang="en-US" smtClean="0">
                <a:solidFill>
                  <a:srgbClr val="000000"/>
                </a:solidFill>
                <a:latin typeface="DFKai-SB" pitchFamily="65" charset="-120"/>
                <a:ea typeface="DFKai-SB" pitchFamily="65" charset="-120"/>
              </a:rPr>
              <a:t>腎臟病變</a:t>
            </a:r>
            <a:r>
              <a:rPr lang="en-US" altLang="zh-TW" smtClean="0">
                <a:solidFill>
                  <a:srgbClr val="000000"/>
                </a:solidFill>
                <a:latin typeface="DFKai-SB" pitchFamily="65" charset="-120"/>
                <a:ea typeface="DFKai-SB" pitchFamily="65" charset="-120"/>
              </a:rPr>
              <a:t> : </a:t>
            </a:r>
            <a:r>
              <a:rPr lang="zh-TW" altLang="en-US" smtClean="0">
                <a:solidFill>
                  <a:srgbClr val="000000"/>
                </a:solidFill>
                <a:latin typeface="DFKai-SB" pitchFamily="65" charset="-120"/>
                <a:ea typeface="DFKai-SB" pitchFamily="65" charset="-120"/>
              </a:rPr>
              <a:t>嚴重時需洗腎</a:t>
            </a:r>
          </a:p>
          <a:p>
            <a:pPr>
              <a:lnSpc>
                <a:spcPct val="90000"/>
              </a:lnSpc>
            </a:pPr>
            <a:r>
              <a:rPr lang="zh-TW" altLang="en-US" smtClean="0">
                <a:solidFill>
                  <a:srgbClr val="000000"/>
                </a:solidFill>
                <a:latin typeface="DFKai-SB" pitchFamily="65" charset="-120"/>
                <a:ea typeface="DFKai-SB" pitchFamily="65" charset="-120"/>
              </a:rPr>
              <a:t>眼病變</a:t>
            </a:r>
            <a:r>
              <a:rPr lang="en-US" altLang="zh-TW" smtClean="0">
                <a:solidFill>
                  <a:srgbClr val="000000"/>
                </a:solidFill>
                <a:latin typeface="DFKai-SB" pitchFamily="65" charset="-120"/>
                <a:ea typeface="DFKai-SB" pitchFamily="65" charset="-120"/>
              </a:rPr>
              <a:t> : </a:t>
            </a:r>
            <a:r>
              <a:rPr lang="zh-TW" altLang="en-US" smtClean="0">
                <a:solidFill>
                  <a:srgbClr val="000000"/>
                </a:solidFill>
                <a:latin typeface="DFKai-SB" pitchFamily="65" charset="-120"/>
                <a:ea typeface="DFKai-SB" pitchFamily="65" charset="-120"/>
              </a:rPr>
              <a:t>白內障</a:t>
            </a:r>
            <a:r>
              <a:rPr lang="zh-TW" altLang="en-US" b="1" smtClean="0">
                <a:solidFill>
                  <a:srgbClr val="000000"/>
                </a:solidFill>
                <a:ea typeface="DFKai-SB" pitchFamily="65" charset="-120"/>
              </a:rPr>
              <a:t>、</a:t>
            </a:r>
            <a:r>
              <a:rPr lang="zh-TW" altLang="en-US" smtClean="0">
                <a:solidFill>
                  <a:srgbClr val="000000"/>
                </a:solidFill>
                <a:latin typeface="DFKai-SB" pitchFamily="65" charset="-120"/>
                <a:ea typeface="DFKai-SB" pitchFamily="65" charset="-120"/>
              </a:rPr>
              <a:t> 嚴重時失明</a:t>
            </a:r>
          </a:p>
          <a:p>
            <a:pPr>
              <a:lnSpc>
                <a:spcPct val="90000"/>
              </a:lnSpc>
            </a:pPr>
            <a:r>
              <a:rPr lang="zh-TW" altLang="en-US" smtClean="0">
                <a:solidFill>
                  <a:srgbClr val="000000"/>
                </a:solidFill>
                <a:latin typeface="DFKai-SB" pitchFamily="65" charset="-120"/>
                <a:ea typeface="DFKai-SB" pitchFamily="65" charset="-120"/>
              </a:rPr>
              <a:t>神經病變</a:t>
            </a:r>
            <a:r>
              <a:rPr lang="en-US" altLang="zh-TW" smtClean="0">
                <a:solidFill>
                  <a:srgbClr val="000000"/>
                </a:solidFill>
                <a:latin typeface="DFKai-SB" pitchFamily="65" charset="-120"/>
                <a:ea typeface="DFKai-SB" pitchFamily="65" charset="-120"/>
              </a:rPr>
              <a:t> : </a:t>
            </a:r>
            <a:r>
              <a:rPr lang="zh-TW" altLang="en-US" smtClean="0">
                <a:solidFill>
                  <a:srgbClr val="000000"/>
                </a:solidFill>
                <a:latin typeface="DFKai-SB" pitchFamily="65" charset="-120"/>
                <a:ea typeface="DFKai-SB" pitchFamily="65" charset="-120"/>
              </a:rPr>
              <a:t>麻</a:t>
            </a:r>
            <a:r>
              <a:rPr lang="zh-TW" altLang="en-US" b="1" smtClean="0">
                <a:solidFill>
                  <a:srgbClr val="000000"/>
                </a:solidFill>
                <a:ea typeface="DFKai-SB" pitchFamily="65" charset="-120"/>
              </a:rPr>
              <a:t>、</a:t>
            </a:r>
            <a:r>
              <a:rPr lang="zh-TW" altLang="en-US" smtClean="0">
                <a:solidFill>
                  <a:srgbClr val="000000"/>
                </a:solidFill>
                <a:latin typeface="DFKai-SB" pitchFamily="65" charset="-120"/>
                <a:ea typeface="DFKai-SB" pitchFamily="65" charset="-120"/>
              </a:rPr>
              <a:t>痛</a:t>
            </a:r>
          </a:p>
          <a:p>
            <a:pPr>
              <a:lnSpc>
                <a:spcPct val="90000"/>
              </a:lnSpc>
            </a:pPr>
            <a:r>
              <a:rPr lang="zh-TW" altLang="en-US" smtClean="0">
                <a:solidFill>
                  <a:srgbClr val="000000"/>
                </a:solidFill>
                <a:latin typeface="DFKai-SB" pitchFamily="65" charset="-120"/>
                <a:ea typeface="DFKai-SB" pitchFamily="65" charset="-120"/>
              </a:rPr>
              <a:t>足部病變</a:t>
            </a:r>
            <a:r>
              <a:rPr lang="en-US" altLang="zh-TW" smtClean="0">
                <a:solidFill>
                  <a:srgbClr val="000000"/>
                </a:solidFill>
                <a:latin typeface="DFKai-SB" pitchFamily="65" charset="-120"/>
                <a:ea typeface="DFKai-SB" pitchFamily="65" charset="-120"/>
              </a:rPr>
              <a:t> : </a:t>
            </a:r>
            <a:r>
              <a:rPr lang="zh-TW" altLang="en-US" smtClean="0">
                <a:solidFill>
                  <a:srgbClr val="000000"/>
                </a:solidFill>
                <a:latin typeface="DFKai-SB" pitchFamily="65" charset="-120"/>
                <a:ea typeface="DFKai-SB" pitchFamily="65" charset="-120"/>
              </a:rPr>
              <a:t>嚴重時需截肢</a:t>
            </a:r>
          </a:p>
          <a:p>
            <a:pPr lvl="1">
              <a:lnSpc>
                <a:spcPct val="90000"/>
              </a:lnSpc>
            </a:pPr>
            <a:endParaRPr lang="zh-TW" altLang="en-US" sz="2800" smtClean="0">
              <a:solidFill>
                <a:srgbClr val="000000"/>
              </a:solidFill>
              <a:latin typeface="DFKai-SB" pitchFamily="65" charset="-120"/>
              <a:ea typeface="DFKai-SB"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barn(inVertical)">
                                      <p:cBhvr>
                                        <p:cTn id="7" dur="500"/>
                                        <p:tgtEl>
                                          <p:spTgt spid="716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682">
                                            <p:txEl>
                                              <p:pRg st="1" end="1"/>
                                            </p:txEl>
                                          </p:spTgt>
                                        </p:tgtEl>
                                        <p:attrNameLst>
                                          <p:attrName>style.visibility</p:attrName>
                                        </p:attrNameLst>
                                      </p:cBhvr>
                                      <p:to>
                                        <p:strVal val="visible"/>
                                      </p:to>
                                    </p:set>
                                    <p:animEffect transition="in" filter="barn(inVertical)">
                                      <p:cBhvr>
                                        <p:cTn id="12" dur="500"/>
                                        <p:tgtEl>
                                          <p:spTgt spid="716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682">
                                            <p:txEl>
                                              <p:pRg st="2" end="2"/>
                                            </p:txEl>
                                          </p:spTgt>
                                        </p:tgtEl>
                                        <p:attrNameLst>
                                          <p:attrName>style.visibility</p:attrName>
                                        </p:attrNameLst>
                                      </p:cBhvr>
                                      <p:to>
                                        <p:strVal val="visible"/>
                                      </p:to>
                                    </p:set>
                                    <p:animEffect transition="in" filter="barn(inVertical)">
                                      <p:cBhvr>
                                        <p:cTn id="17" dur="500"/>
                                        <p:tgtEl>
                                          <p:spTgt spid="716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1683">
                                            <p:txEl>
                                              <p:pRg st="0" end="0"/>
                                            </p:txEl>
                                          </p:spTgt>
                                        </p:tgtEl>
                                        <p:attrNameLst>
                                          <p:attrName>style.visibility</p:attrName>
                                        </p:attrNameLst>
                                      </p:cBhvr>
                                      <p:to>
                                        <p:strVal val="visible"/>
                                      </p:to>
                                    </p:set>
                                    <p:animEffect transition="in" filter="barn(inVertical)">
                                      <p:cBhvr>
                                        <p:cTn id="22" dur="500"/>
                                        <p:tgtEl>
                                          <p:spTgt spid="7168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1683">
                                            <p:txEl>
                                              <p:pRg st="1" end="1"/>
                                            </p:txEl>
                                          </p:spTgt>
                                        </p:tgtEl>
                                        <p:attrNameLst>
                                          <p:attrName>style.visibility</p:attrName>
                                        </p:attrNameLst>
                                      </p:cBhvr>
                                      <p:to>
                                        <p:strVal val="visible"/>
                                      </p:to>
                                    </p:set>
                                    <p:animEffect transition="in" filter="barn(inVertical)">
                                      <p:cBhvr>
                                        <p:cTn id="27" dur="500"/>
                                        <p:tgtEl>
                                          <p:spTgt spid="7168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1683">
                                            <p:txEl>
                                              <p:pRg st="2" end="2"/>
                                            </p:txEl>
                                          </p:spTgt>
                                        </p:tgtEl>
                                        <p:attrNameLst>
                                          <p:attrName>style.visibility</p:attrName>
                                        </p:attrNameLst>
                                      </p:cBhvr>
                                      <p:to>
                                        <p:strVal val="visible"/>
                                      </p:to>
                                    </p:set>
                                    <p:animEffect transition="in" filter="barn(inVertical)">
                                      <p:cBhvr>
                                        <p:cTn id="32" dur="500"/>
                                        <p:tgtEl>
                                          <p:spTgt spid="71683">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1683">
                                            <p:txEl>
                                              <p:pRg st="3" end="3"/>
                                            </p:txEl>
                                          </p:spTgt>
                                        </p:tgtEl>
                                        <p:attrNameLst>
                                          <p:attrName>style.visibility</p:attrName>
                                        </p:attrNameLst>
                                      </p:cBhvr>
                                      <p:to>
                                        <p:strVal val="visible"/>
                                      </p:to>
                                    </p:set>
                                    <p:animEffect transition="in" filter="barn(inVertical)">
                                      <p:cBhvr>
                                        <p:cTn id="37" dur="500"/>
                                        <p:tgtEl>
                                          <p:spTgt spid="7168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1683">
                                            <p:txEl>
                                              <p:pRg st="4" end="4"/>
                                            </p:txEl>
                                          </p:spTgt>
                                        </p:tgtEl>
                                        <p:attrNameLst>
                                          <p:attrName>style.visibility</p:attrName>
                                        </p:attrNameLst>
                                      </p:cBhvr>
                                      <p:to>
                                        <p:strVal val="visible"/>
                                      </p:to>
                                    </p:set>
                                    <p:animEffect transition="in" filter="barn(inVertical)">
                                      <p:cBhvr>
                                        <p:cTn id="42" dur="500"/>
                                        <p:tgtEl>
                                          <p:spTgt spid="71683">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1683">
                                            <p:txEl>
                                              <p:pRg st="5" end="5"/>
                                            </p:txEl>
                                          </p:spTgt>
                                        </p:tgtEl>
                                        <p:attrNameLst>
                                          <p:attrName>style.visibility</p:attrName>
                                        </p:attrNameLst>
                                      </p:cBhvr>
                                      <p:to>
                                        <p:strVal val="visible"/>
                                      </p:to>
                                    </p:set>
                                    <p:animEffect transition="in" filter="barn(inVertical)">
                                      <p:cBhvr>
                                        <p:cTn id="47" dur="500"/>
                                        <p:tgtEl>
                                          <p:spTgt spid="71683">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1683">
                                            <p:txEl>
                                              <p:pRg st="6" end="6"/>
                                            </p:txEl>
                                          </p:spTgt>
                                        </p:tgtEl>
                                        <p:attrNameLst>
                                          <p:attrName>style.visibility</p:attrName>
                                        </p:attrNameLst>
                                      </p:cBhvr>
                                      <p:to>
                                        <p:strVal val="visible"/>
                                      </p:to>
                                    </p:set>
                                    <p:animEffect transition="in" filter="barn(inVertical)">
                                      <p:cBhvr>
                                        <p:cTn id="52" dur="500"/>
                                        <p:tgtEl>
                                          <p:spTgt spid="716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p:bldP spid="7168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標題 4"/>
          <p:cNvSpPr>
            <a:spLocks noGrp="1"/>
          </p:cNvSpPr>
          <p:nvPr>
            <p:ph type="ctrTitle" idx="4294967295"/>
          </p:nvPr>
        </p:nvSpPr>
        <p:spPr>
          <a:xfrm>
            <a:off x="900113" y="1557338"/>
            <a:ext cx="7772400" cy="1143000"/>
          </a:xfrm>
        </p:spPr>
        <p:txBody>
          <a:bodyPr/>
          <a:lstStyle/>
          <a:p>
            <a:pPr algn="ctr"/>
            <a:r>
              <a:rPr lang="zh-TW" altLang="en-US" sz="5400" b="1" smtClean="0">
                <a:solidFill>
                  <a:srgbClr val="000099"/>
                </a:solidFill>
                <a:latin typeface="DFKai-SB" pitchFamily="65" charset="-120"/>
                <a:ea typeface="DFKai-SB" pitchFamily="65" charset="-120"/>
              </a:rPr>
              <a:t>治療糖尿病必須知道的事</a:t>
            </a:r>
          </a:p>
        </p:txBody>
      </p:sp>
      <p:pic>
        <p:nvPicPr>
          <p:cNvPr id="75778" name="Picture 10" descr="istockphoto_171555_loosing_weigh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43663" y="3860800"/>
            <a:ext cx="143827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755650" y="476250"/>
            <a:ext cx="8077200" cy="1143000"/>
          </a:xfrm>
        </p:spPr>
        <p:txBody>
          <a:bodyPr/>
          <a:lstStyle/>
          <a:p>
            <a:pPr eaLnBrk="1" hangingPunct="1"/>
            <a:r>
              <a:rPr lang="zh-TW" altLang="en-US" b="1" smtClean="0">
                <a:solidFill>
                  <a:srgbClr val="0000F0"/>
                </a:solidFill>
                <a:latin typeface="DFKai-SB" pitchFamily="65" charset="-120"/>
                <a:ea typeface="DFKai-SB" pitchFamily="65" charset="-120"/>
              </a:rPr>
              <a:t>吃藥之後症狀改善可以停藥嗎?</a:t>
            </a:r>
          </a:p>
        </p:txBody>
      </p:sp>
      <p:sp>
        <p:nvSpPr>
          <p:cNvPr id="71683" name="Rectangle 3"/>
          <p:cNvSpPr>
            <a:spLocks noGrp="1" noChangeArrowheads="1"/>
          </p:cNvSpPr>
          <p:nvPr>
            <p:ph type="body" idx="1"/>
          </p:nvPr>
        </p:nvSpPr>
        <p:spPr>
          <a:xfrm>
            <a:off x="755650" y="1844675"/>
            <a:ext cx="7772400" cy="4114800"/>
          </a:xfrm>
        </p:spPr>
        <p:txBody>
          <a:bodyPr/>
          <a:lstStyle/>
          <a:p>
            <a:pPr eaLnBrk="1" hangingPunct="1"/>
            <a:r>
              <a:rPr lang="zh-TW" altLang="en-US" smtClean="0">
                <a:solidFill>
                  <a:srgbClr val="000000"/>
                </a:solidFill>
                <a:latin typeface="DFKai-SB" pitchFamily="65" charset="-120"/>
                <a:ea typeface="DFKai-SB" pitchFamily="65" charset="-120"/>
              </a:rPr>
              <a:t>不行，因為糖尿病無法根治。</a:t>
            </a:r>
            <a:endParaRPr lang="en-US" altLang="zh-TW" smtClean="0">
              <a:solidFill>
                <a:srgbClr val="000000"/>
              </a:solidFill>
              <a:latin typeface="DFKai-SB" pitchFamily="65" charset="-120"/>
              <a:ea typeface="DFKai-SB" pitchFamily="65" charset="-120"/>
            </a:endParaRPr>
          </a:p>
          <a:p>
            <a:pPr eaLnBrk="1" hangingPunct="1"/>
            <a:r>
              <a:rPr lang="zh-TW" altLang="en-US" smtClean="0">
                <a:solidFill>
                  <a:srgbClr val="000000"/>
                </a:solidFill>
                <a:latin typeface="DFKai-SB" pitchFamily="65" charset="-120"/>
                <a:ea typeface="DFKai-SB" pitchFamily="65" charset="-120"/>
              </a:rPr>
              <a:t>任何號稱可以根治糖尿病的保健食品</a:t>
            </a:r>
            <a:r>
              <a:rPr lang="en-US" altLang="zh-TW" smtClean="0">
                <a:solidFill>
                  <a:srgbClr val="000000"/>
                </a:solidFill>
                <a:latin typeface="DFKai-SB" pitchFamily="65" charset="-120"/>
                <a:ea typeface="DFKai-SB" pitchFamily="65" charset="-120"/>
              </a:rPr>
              <a:t>/</a:t>
            </a:r>
            <a:r>
              <a:rPr lang="zh-TW" altLang="en-US" smtClean="0">
                <a:solidFill>
                  <a:srgbClr val="000000"/>
                </a:solidFill>
                <a:latin typeface="DFKai-SB" pitchFamily="65" charset="-120"/>
                <a:ea typeface="DFKai-SB" pitchFamily="65" charset="-120"/>
              </a:rPr>
              <a:t>醫療器材，請勿聽信。</a:t>
            </a:r>
          </a:p>
          <a:p>
            <a:pPr eaLnBrk="1" hangingPunct="1"/>
            <a:r>
              <a:rPr lang="zh-TW" altLang="en-US" smtClean="0">
                <a:solidFill>
                  <a:srgbClr val="000000"/>
                </a:solidFill>
                <a:latin typeface="DFKai-SB" pitchFamily="65" charset="-120"/>
                <a:ea typeface="DFKai-SB" pitchFamily="65" charset="-120"/>
              </a:rPr>
              <a:t>當血糖控制下來，症狀常會改善或消失，但是這時血糖仍未達目標，時間久了仍會造成併發症。</a:t>
            </a:r>
          </a:p>
          <a:p>
            <a:pPr eaLnBrk="1" hangingPunct="1"/>
            <a:r>
              <a:rPr lang="zh-TW" altLang="en-US" smtClean="0">
                <a:solidFill>
                  <a:srgbClr val="000000"/>
                </a:solidFill>
                <a:latin typeface="DFKai-SB" pitchFamily="65" charset="-120"/>
                <a:ea typeface="DFKai-SB" pitchFamily="65" charset="-120"/>
              </a:rPr>
              <a:t>醫師怎麼開就怎麼吃，若吃藥有不良反應，請告知醫師，切勿擅自減藥或停藥。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dissolve">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dissolve">
                                      <p:cBhvr>
                                        <p:cTn id="12" dur="500"/>
                                        <p:tgtEl>
                                          <p:spTgt spid="71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dissolve">
                                      <p:cBhvr>
                                        <p:cTn id="17" dur="500"/>
                                        <p:tgtEl>
                                          <p:spTgt spid="71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dissolve">
                                      <p:cBhvr>
                                        <p:cTn id="22" dur="5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4"/>
          <p:cNvSpPr>
            <a:spLocks noGrp="1" noChangeArrowheads="1"/>
          </p:cNvSpPr>
          <p:nvPr>
            <p:ph type="ctrTitle"/>
          </p:nvPr>
        </p:nvSpPr>
        <p:spPr>
          <a:xfrm>
            <a:off x="900113" y="1412875"/>
            <a:ext cx="7623175" cy="1752600"/>
          </a:xfrm>
        </p:spPr>
        <p:txBody>
          <a:bodyPr/>
          <a:lstStyle/>
          <a:p>
            <a:pPr algn="ctr"/>
            <a:r>
              <a:rPr lang="zh-TW" altLang="en-US" sz="5400" b="1" smtClean="0">
                <a:solidFill>
                  <a:srgbClr val="000066"/>
                </a:solidFill>
                <a:ea typeface="DFKai-SB" pitchFamily="65" charset="-120"/>
              </a:rPr>
              <a:t>血糖控制不佳的併發症</a:t>
            </a:r>
          </a:p>
        </p:txBody>
      </p:sp>
      <p:pic>
        <p:nvPicPr>
          <p:cNvPr id="115719" name="Picture 7" descr="j01345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3810000"/>
            <a:ext cx="2286000" cy="2613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15719"/>
                                        </p:tgtEl>
                                        <p:attrNameLst>
                                          <p:attrName>style.visibility</p:attrName>
                                        </p:attrNameLst>
                                      </p:cBhvr>
                                      <p:to>
                                        <p:strVal val="visible"/>
                                      </p:to>
                                    </p:set>
                                    <p:anim calcmode="lin" valueType="num">
                                      <p:cBhvr>
                                        <p:cTn id="7" dur="500" fill="hold"/>
                                        <p:tgtEl>
                                          <p:spTgt spid="115719"/>
                                        </p:tgtEl>
                                        <p:attrNameLst>
                                          <p:attrName>ppt_w</p:attrName>
                                        </p:attrNameLst>
                                      </p:cBhvr>
                                      <p:tavLst>
                                        <p:tav tm="0">
                                          <p:val>
                                            <p:fltVal val="0"/>
                                          </p:val>
                                        </p:tav>
                                        <p:tav tm="100000">
                                          <p:val>
                                            <p:strVal val="#ppt_w"/>
                                          </p:val>
                                        </p:tav>
                                      </p:tavLst>
                                    </p:anim>
                                    <p:anim calcmode="lin" valueType="num">
                                      <p:cBhvr>
                                        <p:cTn id="8" dur="500" fill="hold"/>
                                        <p:tgtEl>
                                          <p:spTgt spid="115719"/>
                                        </p:tgtEl>
                                        <p:attrNameLst>
                                          <p:attrName>ppt_h</p:attrName>
                                        </p:attrNameLst>
                                      </p:cBhvr>
                                      <p:tavLst>
                                        <p:tav tm="0">
                                          <p:val>
                                            <p:fltVal val="0"/>
                                          </p:val>
                                        </p:tav>
                                        <p:tav tm="100000">
                                          <p:val>
                                            <p:strVal val="#ppt_h"/>
                                          </p:val>
                                        </p:tav>
                                      </p:tavLst>
                                    </p:anim>
                                    <p:anim calcmode="lin" valueType="num">
                                      <p:cBhvr>
                                        <p:cTn id="9" dur="500" fill="hold"/>
                                        <p:tgtEl>
                                          <p:spTgt spid="115719"/>
                                        </p:tgtEl>
                                        <p:attrNameLst>
                                          <p:attrName>ppt_x</p:attrName>
                                        </p:attrNameLst>
                                      </p:cBhvr>
                                      <p:tavLst>
                                        <p:tav tm="0">
                                          <p:val>
                                            <p:fltVal val="0.5"/>
                                          </p:val>
                                        </p:tav>
                                        <p:tav tm="100000">
                                          <p:val>
                                            <p:strVal val="#ppt_x"/>
                                          </p:val>
                                        </p:tav>
                                      </p:tavLst>
                                    </p:anim>
                                    <p:anim calcmode="lin" valueType="num">
                                      <p:cBhvr>
                                        <p:cTn id="10" dur="500" fill="hold"/>
                                        <p:tgtEl>
                                          <p:spTgt spid="1157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A-2"/>
          <p:cNvPicPr>
            <a:picLocks noChangeAspect="1" noChangeArrowheads="1"/>
          </p:cNvPicPr>
          <p:nvPr/>
        </p:nvPicPr>
        <p:blipFill>
          <a:blip r:embed="rId3" cstate="print"/>
          <a:srcRect/>
          <a:stretch>
            <a:fillRect/>
          </a:stretch>
        </p:blipFill>
        <p:spPr bwMode="auto">
          <a:xfrm>
            <a:off x="838200" y="901700"/>
            <a:ext cx="7543800" cy="5956300"/>
          </a:xfrm>
          <a:prstGeom prst="rect">
            <a:avLst/>
          </a:prstGeom>
          <a:noFill/>
          <a:ln w="9525">
            <a:noFill/>
            <a:miter lim="800000"/>
            <a:headEnd/>
            <a:tailEnd/>
          </a:ln>
        </p:spPr>
      </p:pic>
      <p:sp>
        <p:nvSpPr>
          <p:cNvPr id="79874" name="Rectangle 3"/>
          <p:cNvSpPr>
            <a:spLocks noChangeArrowheads="1"/>
          </p:cNvSpPr>
          <p:nvPr/>
        </p:nvSpPr>
        <p:spPr bwMode="auto">
          <a:xfrm>
            <a:off x="2524125" y="152400"/>
            <a:ext cx="4095750" cy="762000"/>
          </a:xfrm>
          <a:prstGeom prst="rect">
            <a:avLst/>
          </a:prstGeom>
          <a:noFill/>
          <a:ln w="9525">
            <a:noFill/>
            <a:miter lim="800000"/>
            <a:headEnd/>
            <a:tailEnd/>
          </a:ln>
        </p:spPr>
        <p:txBody>
          <a:bodyPr wrap="none">
            <a:spAutoFit/>
          </a:bodyPr>
          <a:lstStyle/>
          <a:p>
            <a:r>
              <a:rPr kumimoji="0" lang="zh-TW" altLang="en-US" sz="4400" b="1">
                <a:solidFill>
                  <a:srgbClr val="0000F0"/>
                </a:solidFill>
                <a:latin typeface="PMingLiU" pitchFamily="18" charset="-120"/>
                <a:ea typeface="DFKai-SB" pitchFamily="65" charset="-120"/>
              </a:rPr>
              <a:t>糖尿病</a:t>
            </a:r>
            <a:r>
              <a:rPr kumimoji="0" lang="zh-TW" altLang="en-US" sz="4400" b="1">
                <a:solidFill>
                  <a:srgbClr val="0000F0"/>
                </a:solidFill>
                <a:ea typeface="DFKai-SB" pitchFamily="65" charset="-120"/>
              </a:rPr>
              <a:t>的併發症</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4213" y="765175"/>
            <a:ext cx="8229600" cy="608013"/>
          </a:xfrm>
        </p:spPr>
        <p:txBody>
          <a:bodyPr/>
          <a:lstStyle/>
          <a:p>
            <a:pPr algn="ctr"/>
            <a:r>
              <a:rPr lang="zh-TW" altLang="en-US" sz="4800" b="1" smtClean="0">
                <a:solidFill>
                  <a:srgbClr val="0000F0"/>
                </a:solidFill>
                <a:latin typeface="DFKai-SB" pitchFamily="65" charset="-120"/>
                <a:ea typeface="DFKai-SB" pitchFamily="65" charset="-120"/>
              </a:rPr>
              <a:t>糖尿病視網膜病變</a:t>
            </a:r>
            <a:r>
              <a:rPr lang="en-US" altLang="zh-TW" sz="4800" b="1" smtClean="0">
                <a:solidFill>
                  <a:srgbClr val="0000F0"/>
                </a:solidFill>
                <a:latin typeface="DFKai-SB" pitchFamily="65" charset="-120"/>
                <a:ea typeface="DFKai-SB" pitchFamily="65" charset="-120"/>
              </a:rPr>
              <a:t> </a:t>
            </a:r>
          </a:p>
        </p:txBody>
      </p:sp>
      <p:sp>
        <p:nvSpPr>
          <p:cNvPr id="118787" name="Rectangle 3"/>
          <p:cNvSpPr>
            <a:spLocks noChangeArrowheads="1"/>
          </p:cNvSpPr>
          <p:nvPr/>
        </p:nvSpPr>
        <p:spPr bwMode="auto">
          <a:xfrm>
            <a:off x="0" y="1557338"/>
            <a:ext cx="91440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0" lvl="2" indent="-228600"/>
            <a:r>
              <a:rPr lang="zh-TW" altLang="en-US" sz="3200">
                <a:ea typeface="DFKai-SB" pitchFamily="65" charset="-120"/>
              </a:rPr>
              <a:t>長期暴露在高血糖的環境是糖尿病視網膜病變發生的必要條件</a:t>
            </a:r>
            <a:r>
              <a:rPr lang="zh-TW" altLang="en-US" sz="4000">
                <a:ea typeface="DFKai-SB" pitchFamily="65" charset="-120"/>
              </a:rPr>
              <a:t>。</a:t>
            </a:r>
          </a:p>
        </p:txBody>
      </p:sp>
      <p:pic>
        <p:nvPicPr>
          <p:cNvPr id="81923" name="Picture 4" descr="ocfundus"/>
          <p:cNvPicPr>
            <a:picLocks noChangeAspect="1" noChangeArrowheads="1"/>
          </p:cNvPicPr>
          <p:nvPr/>
        </p:nvPicPr>
        <p:blipFill>
          <a:blip r:embed="rId2" cstate="print"/>
          <a:srcRect/>
          <a:stretch>
            <a:fillRect/>
          </a:stretch>
        </p:blipFill>
        <p:spPr bwMode="auto">
          <a:xfrm>
            <a:off x="762000" y="3352800"/>
            <a:ext cx="3276600" cy="3276600"/>
          </a:xfrm>
          <a:prstGeom prst="rect">
            <a:avLst/>
          </a:prstGeom>
          <a:noFill/>
          <a:ln w="38100">
            <a:solidFill>
              <a:srgbClr val="66FFFF"/>
            </a:solidFill>
            <a:miter lim="800000"/>
            <a:headEnd/>
            <a:tailEnd/>
          </a:ln>
        </p:spPr>
      </p:pic>
      <p:sp>
        <p:nvSpPr>
          <p:cNvPr id="118789" name="Rectangle 5"/>
          <p:cNvSpPr>
            <a:spLocks noChangeArrowheads="1"/>
          </p:cNvSpPr>
          <p:nvPr/>
        </p:nvSpPr>
        <p:spPr bwMode="auto">
          <a:xfrm>
            <a:off x="1524000" y="2819400"/>
            <a:ext cx="20129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zh-TW" altLang="en-US" b="1">
                <a:ea typeface="DFKai-SB" pitchFamily="65" charset="-120"/>
              </a:rPr>
              <a:t>正常人的眼底</a:t>
            </a:r>
          </a:p>
        </p:txBody>
      </p:sp>
      <p:sp>
        <p:nvSpPr>
          <p:cNvPr id="118790" name="Rectangle 6"/>
          <p:cNvSpPr>
            <a:spLocks noChangeArrowheads="1"/>
          </p:cNvSpPr>
          <p:nvPr/>
        </p:nvSpPr>
        <p:spPr bwMode="auto">
          <a:xfrm>
            <a:off x="5943600" y="3124200"/>
            <a:ext cx="1708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zh-TW" altLang="en-US" b="1">
                <a:ea typeface="DFKai-SB" pitchFamily="65" charset="-120"/>
              </a:rPr>
              <a:t>視網膜病變</a:t>
            </a:r>
          </a:p>
        </p:txBody>
      </p:sp>
      <p:pic>
        <p:nvPicPr>
          <p:cNvPr id="81926" name="Picture 7" descr="PTH007"/>
          <p:cNvPicPr>
            <a:picLocks noChangeAspect="1" noChangeArrowheads="1"/>
          </p:cNvPicPr>
          <p:nvPr/>
        </p:nvPicPr>
        <p:blipFill>
          <a:blip r:embed="rId3" cstate="print">
            <a:lum bright="-6000" contrast="24000"/>
          </a:blip>
          <a:srcRect/>
          <a:stretch>
            <a:fillRect/>
          </a:stretch>
        </p:blipFill>
        <p:spPr bwMode="auto">
          <a:xfrm>
            <a:off x="4572000" y="3657600"/>
            <a:ext cx="4008438" cy="2673350"/>
          </a:xfrm>
          <a:prstGeom prst="rect">
            <a:avLst/>
          </a:prstGeom>
          <a:noFill/>
          <a:ln w="38100">
            <a:solidFill>
              <a:srgbClr val="66FFFF"/>
            </a:solidFill>
            <a:miter lim="800000"/>
            <a:headEnd/>
            <a:tailEnd/>
          </a:ln>
        </p:spPr>
      </p:pic>
      <p:sp>
        <p:nvSpPr>
          <p:cNvPr id="118792" name="AutoShape 8"/>
          <p:cNvSpPr>
            <a:spLocks/>
          </p:cNvSpPr>
          <p:nvPr/>
        </p:nvSpPr>
        <p:spPr bwMode="auto">
          <a:xfrm>
            <a:off x="7162800" y="3733800"/>
            <a:ext cx="1524000" cy="457200"/>
          </a:xfrm>
          <a:prstGeom prst="borderCallout1">
            <a:avLst>
              <a:gd name="adj1" fmla="val 25000"/>
              <a:gd name="adj2" fmla="val -5000"/>
              <a:gd name="adj3" fmla="val 216667"/>
              <a:gd name="adj4" fmla="val -71148"/>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zh-TW" altLang="en-US" b="1">
                <a:ea typeface="DFKai-SB" pitchFamily="65" charset="-120"/>
              </a:rPr>
              <a:t>眼底出血</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idx="4294967295"/>
          </p:nvPr>
        </p:nvSpPr>
        <p:spPr>
          <a:xfrm>
            <a:off x="762000" y="228600"/>
            <a:ext cx="8162925" cy="1098550"/>
          </a:xfrm>
        </p:spPr>
        <p:txBody>
          <a:bodyPr/>
          <a:lstStyle/>
          <a:p>
            <a:pPr eaLnBrk="1" hangingPunct="1"/>
            <a:r>
              <a:rPr lang="zh-TW" altLang="en-US" sz="5400" b="1" smtClean="0">
                <a:solidFill>
                  <a:srgbClr val="0000F0"/>
                </a:solidFill>
                <a:ea typeface="DFKai-SB" pitchFamily="65" charset="-120"/>
              </a:rPr>
              <a:t>糖尿病眼病變</a:t>
            </a:r>
          </a:p>
        </p:txBody>
      </p:sp>
      <p:pic>
        <p:nvPicPr>
          <p:cNvPr id="82946" name="Picture 3" descr="473138b"/>
          <p:cNvPicPr>
            <a:picLocks noChangeAspect="1" noChangeArrowheads="1"/>
          </p:cNvPicPr>
          <p:nvPr/>
        </p:nvPicPr>
        <p:blipFill>
          <a:blip r:embed="rId3" cstate="print"/>
          <a:srcRect/>
          <a:stretch>
            <a:fillRect/>
          </a:stretch>
        </p:blipFill>
        <p:spPr bwMode="auto">
          <a:xfrm>
            <a:off x="914400" y="1447800"/>
            <a:ext cx="2457450" cy="2687638"/>
          </a:xfrm>
          <a:prstGeom prst="rect">
            <a:avLst/>
          </a:prstGeom>
          <a:noFill/>
          <a:ln w="9525">
            <a:noFill/>
            <a:miter lim="800000"/>
            <a:headEnd/>
            <a:tailEnd/>
          </a:ln>
        </p:spPr>
      </p:pic>
      <p:pic>
        <p:nvPicPr>
          <p:cNvPr id="82947" name="Picture 4" descr="eyeball"/>
          <p:cNvPicPr>
            <a:picLocks noChangeAspect="1" noChangeArrowheads="1"/>
          </p:cNvPicPr>
          <p:nvPr/>
        </p:nvPicPr>
        <p:blipFill>
          <a:blip r:embed="rId4" cstate="print"/>
          <a:srcRect/>
          <a:stretch>
            <a:fillRect/>
          </a:stretch>
        </p:blipFill>
        <p:spPr bwMode="auto">
          <a:xfrm>
            <a:off x="4343400" y="1295400"/>
            <a:ext cx="3886200" cy="3695700"/>
          </a:xfrm>
          <a:prstGeom prst="rect">
            <a:avLst/>
          </a:prstGeom>
          <a:solidFill>
            <a:schemeClr val="tx1"/>
          </a:solidFill>
          <a:ln w="9525">
            <a:noFill/>
            <a:miter lim="800000"/>
            <a:headEnd/>
            <a:tailEnd/>
          </a:ln>
        </p:spPr>
      </p:pic>
      <p:pic>
        <p:nvPicPr>
          <p:cNvPr id="82948" name="Picture 5" descr="eye2"/>
          <p:cNvPicPr>
            <a:picLocks noChangeAspect="1" noChangeArrowheads="1"/>
          </p:cNvPicPr>
          <p:nvPr/>
        </p:nvPicPr>
        <p:blipFill>
          <a:blip r:embed="rId5" cstate="print"/>
          <a:srcRect/>
          <a:stretch>
            <a:fillRect/>
          </a:stretch>
        </p:blipFill>
        <p:spPr bwMode="auto">
          <a:xfrm>
            <a:off x="1187450" y="4010025"/>
            <a:ext cx="3103563" cy="2847975"/>
          </a:xfrm>
          <a:prstGeom prst="rect">
            <a:avLst/>
          </a:prstGeom>
          <a:noFill/>
          <a:ln w="9525">
            <a:noFill/>
            <a:miter lim="800000"/>
            <a:headEnd/>
            <a:tailEnd/>
          </a:ln>
        </p:spPr>
      </p:pic>
      <p:pic>
        <p:nvPicPr>
          <p:cNvPr id="82949" name="Picture 6" descr="eye3"/>
          <p:cNvPicPr>
            <a:picLocks noChangeAspect="1" noChangeArrowheads="1"/>
          </p:cNvPicPr>
          <p:nvPr/>
        </p:nvPicPr>
        <p:blipFill>
          <a:blip r:embed="rId6" cstate="print"/>
          <a:srcRect/>
          <a:stretch>
            <a:fillRect/>
          </a:stretch>
        </p:blipFill>
        <p:spPr bwMode="auto">
          <a:xfrm>
            <a:off x="5795963" y="4572000"/>
            <a:ext cx="27051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內容版面配置區 1"/>
          <p:cNvSpPr>
            <a:spLocks noGrp="1"/>
          </p:cNvSpPr>
          <p:nvPr>
            <p:ph idx="1"/>
          </p:nvPr>
        </p:nvSpPr>
        <p:spPr>
          <a:xfrm>
            <a:off x="539750" y="1989138"/>
            <a:ext cx="4032250" cy="4114800"/>
          </a:xfrm>
        </p:spPr>
        <p:txBody>
          <a:bodyPr/>
          <a:lstStyle/>
          <a:p>
            <a:r>
              <a:rPr lang="zh-TW" altLang="en-US" smtClean="0">
                <a:solidFill>
                  <a:srgbClr val="000000"/>
                </a:solidFill>
                <a:latin typeface="DFKai-SB" pitchFamily="65" charset="-120"/>
                <a:ea typeface="DFKai-SB" pitchFamily="65" charset="-120"/>
              </a:rPr>
              <a:t>糖尿病人當中，</a:t>
            </a:r>
            <a:r>
              <a:rPr lang="en-US" altLang="zh-TW" smtClean="0">
                <a:solidFill>
                  <a:srgbClr val="000000"/>
                </a:solidFill>
                <a:latin typeface="DFKai-SB" pitchFamily="65" charset="-120"/>
                <a:ea typeface="DFKai-SB" pitchFamily="65" charset="-120"/>
              </a:rPr>
              <a:t> </a:t>
            </a:r>
            <a:r>
              <a:rPr lang="zh-TW" altLang="en-US" smtClean="0">
                <a:solidFill>
                  <a:srgbClr val="000000"/>
                </a:solidFill>
                <a:latin typeface="DFKai-SB" pitchFamily="65" charset="-120"/>
                <a:ea typeface="DFKai-SB" pitchFamily="65" charset="-120"/>
              </a:rPr>
              <a:t>有</a:t>
            </a:r>
            <a:r>
              <a:rPr lang="en-US" altLang="zh-TW" sz="4800" b="1" smtClean="0">
                <a:solidFill>
                  <a:srgbClr val="FF0000"/>
                </a:solidFill>
                <a:latin typeface="DFKai-SB" pitchFamily="65" charset="-120"/>
                <a:ea typeface="DFKai-SB" pitchFamily="65" charset="-120"/>
              </a:rPr>
              <a:t>40</a:t>
            </a:r>
            <a:r>
              <a:rPr lang="zh-TW" altLang="en-US" sz="4800" b="1" smtClean="0">
                <a:solidFill>
                  <a:srgbClr val="FF0000"/>
                </a:solidFill>
                <a:latin typeface="DFKai-SB" pitchFamily="65" charset="-120"/>
                <a:ea typeface="DFKai-SB" pitchFamily="65" charset="-120"/>
              </a:rPr>
              <a:t>％</a:t>
            </a:r>
            <a:r>
              <a:rPr lang="en-US" altLang="zh-TW" sz="4800" b="1" smtClean="0">
                <a:solidFill>
                  <a:srgbClr val="FF0000"/>
                </a:solidFill>
                <a:latin typeface="DFKai-SB" pitchFamily="65" charset="-120"/>
                <a:ea typeface="DFKai-SB" pitchFamily="65" charset="-120"/>
              </a:rPr>
              <a:t> </a:t>
            </a:r>
            <a:r>
              <a:rPr lang="zh-TW" altLang="en-US" smtClean="0">
                <a:solidFill>
                  <a:srgbClr val="000000"/>
                </a:solidFill>
                <a:latin typeface="DFKai-SB" pitchFamily="65" charset="-120"/>
                <a:ea typeface="DFKai-SB" pitchFamily="65" charset="-120"/>
              </a:rPr>
              <a:t>併發眼睛病變</a:t>
            </a:r>
            <a:endParaRPr lang="en-US" altLang="zh-TW" smtClean="0">
              <a:solidFill>
                <a:srgbClr val="000000"/>
              </a:solidFill>
              <a:latin typeface="DFKai-SB" pitchFamily="65" charset="-120"/>
              <a:ea typeface="DFKai-SB" pitchFamily="65" charset="-120"/>
            </a:endParaRPr>
          </a:p>
          <a:p>
            <a:r>
              <a:rPr lang="zh-TW" altLang="en-US" smtClean="0">
                <a:solidFill>
                  <a:srgbClr val="000000"/>
                </a:solidFill>
                <a:latin typeface="DFKai-SB" pitchFamily="65" charset="-120"/>
                <a:ea typeface="DFKai-SB" pitchFamily="65" charset="-120"/>
              </a:rPr>
              <a:t>剛診斷的糖尿病，有</a:t>
            </a:r>
            <a:r>
              <a:rPr lang="en-US" altLang="zh-TW" sz="4800" b="1" smtClean="0">
                <a:solidFill>
                  <a:srgbClr val="FF0000"/>
                </a:solidFill>
                <a:latin typeface="DFKai-SB" pitchFamily="65" charset="-120"/>
                <a:ea typeface="DFKai-SB" pitchFamily="65" charset="-120"/>
              </a:rPr>
              <a:t>20%</a:t>
            </a:r>
            <a:r>
              <a:rPr lang="zh-TW" altLang="en-US" sz="4800" b="1" smtClean="0">
                <a:solidFill>
                  <a:srgbClr val="FF0000"/>
                </a:solidFill>
                <a:latin typeface="DFKai-SB" pitchFamily="65" charset="-120"/>
                <a:ea typeface="DFKai-SB" pitchFamily="65" charset="-120"/>
              </a:rPr>
              <a:t> </a:t>
            </a:r>
            <a:r>
              <a:rPr lang="zh-TW" altLang="en-US" smtClean="0">
                <a:solidFill>
                  <a:srgbClr val="000000"/>
                </a:solidFill>
                <a:latin typeface="DFKai-SB" pitchFamily="65" charset="-120"/>
                <a:ea typeface="DFKai-SB" pitchFamily="65" charset="-120"/>
              </a:rPr>
              <a:t>已有眼睛病變</a:t>
            </a:r>
            <a:endParaRPr lang="en-US" altLang="zh-TW" smtClean="0">
              <a:solidFill>
                <a:srgbClr val="000000"/>
              </a:solidFill>
              <a:latin typeface="DFKai-SB" pitchFamily="65" charset="-120"/>
              <a:ea typeface="DFKai-SB" pitchFamily="65" charset="-120"/>
            </a:endParaRPr>
          </a:p>
          <a:p>
            <a:endParaRPr lang="en-US" altLang="zh-TW" smtClean="0">
              <a:solidFill>
                <a:srgbClr val="000000"/>
              </a:solidFill>
              <a:latin typeface="DFKai-SB" pitchFamily="65" charset="-120"/>
              <a:ea typeface="DFKai-SB" pitchFamily="65" charset="-120"/>
            </a:endParaRPr>
          </a:p>
        </p:txBody>
      </p:sp>
      <p:sp>
        <p:nvSpPr>
          <p:cNvPr id="84994" name="標題 2"/>
          <p:cNvSpPr>
            <a:spLocks noGrp="1"/>
          </p:cNvSpPr>
          <p:nvPr>
            <p:ph type="title"/>
          </p:nvPr>
        </p:nvSpPr>
        <p:spPr>
          <a:xfrm>
            <a:off x="900113" y="476250"/>
            <a:ext cx="7772400" cy="1143000"/>
          </a:xfrm>
        </p:spPr>
        <p:txBody>
          <a:bodyPr/>
          <a:lstStyle/>
          <a:p>
            <a:pPr algn="ctr"/>
            <a:r>
              <a:rPr lang="en-US" altLang="zh-TW" sz="4800" b="1" smtClean="0">
                <a:solidFill>
                  <a:srgbClr val="000099"/>
                </a:solidFill>
                <a:latin typeface="DFKai-SB" pitchFamily="65" charset="-120"/>
                <a:ea typeface="DFKai-SB" pitchFamily="65" charset="-120"/>
              </a:rPr>
              <a:t> </a:t>
            </a:r>
            <a:r>
              <a:rPr lang="zh-TW" altLang="en-US" sz="4800" b="1" smtClean="0">
                <a:solidFill>
                  <a:srgbClr val="0000F0"/>
                </a:solidFill>
                <a:latin typeface="DFKai-SB" pitchFamily="65" charset="-120"/>
                <a:ea typeface="DFKai-SB" pitchFamily="65" charset="-120"/>
              </a:rPr>
              <a:t>糖尿病眼病變</a:t>
            </a:r>
          </a:p>
        </p:txBody>
      </p:sp>
      <p:graphicFrame>
        <p:nvGraphicFramePr>
          <p:cNvPr id="84995" name="Object 5"/>
          <p:cNvGraphicFramePr>
            <a:graphicFrameLocks/>
          </p:cNvGraphicFramePr>
          <p:nvPr/>
        </p:nvGraphicFramePr>
        <p:xfrm>
          <a:off x="5003800" y="1773238"/>
          <a:ext cx="3606800" cy="1655762"/>
        </p:xfrm>
        <a:graphic>
          <a:graphicData uri="http://schemas.openxmlformats.org/presentationml/2006/ole">
            <p:oleObj spid="_x0000_s84995" name="美工圖案" r:id="rId4" imgW="4445000" imgH="4343400" progId="MS_ClipArt_Gallery.2">
              <p:embed/>
            </p:oleObj>
          </a:graphicData>
        </a:graphic>
      </p:graphicFrame>
      <p:graphicFrame>
        <p:nvGraphicFramePr>
          <p:cNvPr id="84996" name="Object 5"/>
          <p:cNvGraphicFramePr>
            <a:graphicFrameLocks/>
          </p:cNvGraphicFramePr>
          <p:nvPr/>
        </p:nvGraphicFramePr>
        <p:xfrm>
          <a:off x="6227763" y="3068638"/>
          <a:ext cx="2365375" cy="1447800"/>
        </p:xfrm>
        <a:graphic>
          <a:graphicData uri="http://schemas.openxmlformats.org/presentationml/2006/ole">
            <p:oleObj spid="_x0000_s84996" name="美工圖案" r:id="rId5" imgW="4445000" imgH="4343400" progId="MS_ClipArt_Gallery.2">
              <p:embed/>
            </p:oleObj>
          </a:graphicData>
        </a:graphic>
      </p:graphicFrame>
      <p:graphicFrame>
        <p:nvGraphicFramePr>
          <p:cNvPr id="84997" name="Object 5"/>
          <p:cNvGraphicFramePr>
            <a:graphicFrameLocks/>
          </p:cNvGraphicFramePr>
          <p:nvPr/>
        </p:nvGraphicFramePr>
        <p:xfrm>
          <a:off x="6732588" y="4221163"/>
          <a:ext cx="1860550" cy="1087437"/>
        </p:xfrm>
        <a:graphic>
          <a:graphicData uri="http://schemas.openxmlformats.org/presentationml/2006/ole">
            <p:oleObj spid="_x0000_s84997" name="美工圖案" r:id="rId6" imgW="4445000" imgH="4343400" progId="MS_ClipArt_Gallery.2">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endParaRPr lang="zh-TW" altLang="en-US" smtClean="0"/>
          </a:p>
        </p:txBody>
      </p:sp>
      <p:sp>
        <p:nvSpPr>
          <p:cNvPr id="87042" name="Rectangle 3"/>
          <p:cNvSpPr>
            <a:spLocks noGrp="1" noChangeArrowheads="1"/>
          </p:cNvSpPr>
          <p:nvPr>
            <p:ph type="body" idx="1"/>
          </p:nvPr>
        </p:nvSpPr>
        <p:spPr/>
        <p:txBody>
          <a:bodyPr/>
          <a:lstStyle/>
          <a:p>
            <a:endParaRPr lang="zh-TW" altLang="en-US" smtClean="0"/>
          </a:p>
        </p:txBody>
      </p:sp>
      <p:pic>
        <p:nvPicPr>
          <p:cNvPr id="87043" name="圖片 1" descr="螢幕快照 2013-12-16 下午4.23.50.png"/>
          <p:cNvPicPr>
            <a:picLocks noChangeAspect="1"/>
          </p:cNvPicPr>
          <p:nvPr/>
        </p:nvPicPr>
        <p:blipFill>
          <a:blip r:embed="rId2" cstate="print"/>
          <a:srcRect/>
          <a:stretch>
            <a:fillRect/>
          </a:stretch>
        </p:blipFill>
        <p:spPr bwMode="auto">
          <a:xfrm>
            <a:off x="-28575" y="-22225"/>
            <a:ext cx="9172575" cy="6858000"/>
          </a:xfrm>
          <a:prstGeom prst="rect">
            <a:avLst/>
          </a:prstGeom>
          <a:noFill/>
          <a:ln w="9525">
            <a:noFill/>
            <a:miter lim="800000"/>
            <a:headEnd/>
            <a:tailEnd/>
          </a:ln>
        </p:spPr>
      </p:pic>
      <p:sp>
        <p:nvSpPr>
          <p:cNvPr id="87044" name="文字方塊 2"/>
          <p:cNvSpPr txBox="1">
            <a:spLocks noChangeArrowheads="1"/>
          </p:cNvSpPr>
          <p:nvPr/>
        </p:nvSpPr>
        <p:spPr bwMode="auto">
          <a:xfrm>
            <a:off x="7162800" y="304800"/>
            <a:ext cx="1211263" cy="369888"/>
          </a:xfrm>
          <a:prstGeom prst="rect">
            <a:avLst/>
          </a:prstGeom>
          <a:noFill/>
          <a:ln w="9525">
            <a:noFill/>
            <a:miter lim="800000"/>
            <a:headEnd/>
            <a:tailEnd/>
          </a:ln>
        </p:spPr>
        <p:txBody>
          <a:bodyPr wrap="none">
            <a:spAutoFit/>
          </a:bodyPr>
          <a:lstStyle/>
          <a:p>
            <a:r>
              <a:rPr lang="en-US" altLang="zh-TW" sz="1800">
                <a:solidFill>
                  <a:srgbClr val="FF0000"/>
                </a:solidFill>
                <a:latin typeface="Arial" pitchFamily="34" charset="0"/>
              </a:rPr>
              <a:t>2013.8.28</a:t>
            </a:r>
            <a:endParaRPr lang="zh-TW" altLang="en-US" sz="180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p:cNvSpPr>
            <a:spLocks noGrp="1" noChangeArrowheads="1"/>
          </p:cNvSpPr>
          <p:nvPr>
            <p:ph type="title" idx="4294967295"/>
          </p:nvPr>
        </p:nvSpPr>
        <p:spPr>
          <a:xfrm>
            <a:off x="539750" y="908050"/>
            <a:ext cx="8229600" cy="655638"/>
          </a:xfrm>
        </p:spPr>
        <p:txBody>
          <a:bodyPr/>
          <a:lstStyle/>
          <a:p>
            <a:pPr eaLnBrk="1" hangingPunct="1"/>
            <a:r>
              <a:rPr lang="zh-TW" altLang="en-US" sz="4800" b="1" smtClean="0">
                <a:solidFill>
                  <a:srgbClr val="0000F0"/>
                </a:solidFill>
                <a:latin typeface="DFKai-SB" pitchFamily="65" charset="-120"/>
                <a:ea typeface="DFKai-SB" pitchFamily="65" charset="-120"/>
              </a:rPr>
              <a:t>什麼時候必須去看眼科醫師？</a:t>
            </a:r>
          </a:p>
        </p:txBody>
      </p:sp>
      <p:sp>
        <p:nvSpPr>
          <p:cNvPr id="88066" name="Rectangle 3"/>
          <p:cNvSpPr>
            <a:spLocks noGrp="1" noChangeArrowheads="1"/>
          </p:cNvSpPr>
          <p:nvPr>
            <p:ph type="body" idx="4294967295"/>
          </p:nvPr>
        </p:nvSpPr>
        <p:spPr>
          <a:xfrm>
            <a:off x="468313" y="1844675"/>
            <a:ext cx="8353425" cy="3806825"/>
          </a:xfrm>
        </p:spPr>
        <p:txBody>
          <a:bodyPr/>
          <a:lstStyle/>
          <a:p>
            <a:pPr eaLnBrk="1" hangingPunct="1">
              <a:lnSpc>
                <a:spcPct val="90000"/>
              </a:lnSpc>
            </a:pPr>
            <a:r>
              <a:rPr lang="zh-TW" altLang="en-US" sz="4000" b="1" u="sng" smtClean="0">
                <a:solidFill>
                  <a:srgbClr val="000000"/>
                </a:solidFill>
                <a:ea typeface="DFKai-SB" pitchFamily="65" charset="-120"/>
              </a:rPr>
              <a:t>剛被診斷</a:t>
            </a:r>
            <a:r>
              <a:rPr lang="zh-TW" altLang="en-US" sz="4000" smtClean="0">
                <a:solidFill>
                  <a:srgbClr val="000000"/>
                </a:solidFill>
                <a:ea typeface="DFKai-SB" pitchFamily="65" charset="-120"/>
              </a:rPr>
              <a:t>為糖尿病就必須</a:t>
            </a:r>
            <a:r>
              <a:rPr lang="zh-TW" altLang="en-US" sz="4000" b="1" u="sng" smtClean="0">
                <a:solidFill>
                  <a:srgbClr val="000000"/>
                </a:solidFill>
                <a:ea typeface="DFKai-SB" pitchFamily="65" charset="-120"/>
              </a:rPr>
              <a:t>立刻</a:t>
            </a:r>
            <a:r>
              <a:rPr lang="zh-TW" altLang="en-US" sz="4000" smtClean="0">
                <a:solidFill>
                  <a:srgbClr val="000000"/>
                </a:solidFill>
                <a:ea typeface="DFKai-SB" pitchFamily="65" charset="-120"/>
              </a:rPr>
              <a:t>看眼科醫師，要檢查眼底</a:t>
            </a:r>
            <a:endParaRPr lang="zh-TW" altLang="zh-TW" sz="4000" smtClean="0">
              <a:solidFill>
                <a:srgbClr val="000000"/>
              </a:solidFill>
              <a:ea typeface="DFKai-SB" pitchFamily="65" charset="-120"/>
            </a:endParaRPr>
          </a:p>
          <a:p>
            <a:pPr eaLnBrk="1" hangingPunct="1">
              <a:lnSpc>
                <a:spcPct val="90000"/>
              </a:lnSpc>
            </a:pPr>
            <a:r>
              <a:rPr lang="zh-TW" altLang="en-US" sz="4000" smtClean="0">
                <a:solidFill>
                  <a:srgbClr val="000000"/>
                </a:solidFill>
                <a:ea typeface="DFKai-SB" pitchFamily="65" charset="-120"/>
              </a:rPr>
              <a:t>以後按照眼科醫師的建議</a:t>
            </a:r>
            <a:r>
              <a:rPr lang="zh-TW" altLang="en-US" sz="4000" b="1" u="sng" smtClean="0">
                <a:solidFill>
                  <a:srgbClr val="000000"/>
                </a:solidFill>
                <a:ea typeface="DFKai-SB" pitchFamily="65" charset="-120"/>
              </a:rPr>
              <a:t>定期追蹤</a:t>
            </a:r>
          </a:p>
          <a:p>
            <a:pPr eaLnBrk="1" hangingPunct="1">
              <a:lnSpc>
                <a:spcPct val="90000"/>
              </a:lnSpc>
            </a:pPr>
            <a:endParaRPr lang="zh-TW" altLang="en-US" sz="4000" b="1" i="1" smtClean="0">
              <a:solidFill>
                <a:srgbClr val="000000"/>
              </a:solidFill>
              <a:ea typeface="DFKai-SB" pitchFamily="65" charset="-120"/>
            </a:endParaRPr>
          </a:p>
        </p:txBody>
      </p:sp>
      <p:sp>
        <p:nvSpPr>
          <p:cNvPr id="41988" name="Text Box 4"/>
          <p:cNvSpPr txBox="1">
            <a:spLocks noChangeArrowheads="1"/>
          </p:cNvSpPr>
          <p:nvPr/>
        </p:nvSpPr>
        <p:spPr bwMode="auto">
          <a:xfrm>
            <a:off x="1166813" y="4170363"/>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zh-TW" altLang="en-US"/>
          </a:p>
        </p:txBody>
      </p:sp>
      <p:sp>
        <p:nvSpPr>
          <p:cNvPr id="41989" name="Rectangle 5"/>
          <p:cNvSpPr>
            <a:spLocks noChangeArrowheads="1"/>
          </p:cNvSpPr>
          <p:nvPr/>
        </p:nvSpPr>
        <p:spPr bwMode="auto">
          <a:xfrm>
            <a:off x="900113" y="4292600"/>
            <a:ext cx="7848600" cy="193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zh-TW" altLang="en-US" sz="4800" b="1">
                <a:solidFill>
                  <a:srgbClr val="000066"/>
                </a:solidFill>
                <a:latin typeface="DFKai-SB" pitchFamily="65" charset="-120"/>
                <a:ea typeface="DFKai-SB" pitchFamily="65" charset="-120"/>
              </a:rPr>
              <a:t>糖尿病視網膜病是造成    </a:t>
            </a:r>
            <a:endParaRPr lang="en-US" altLang="zh-TW" sz="4800" b="1">
              <a:solidFill>
                <a:srgbClr val="000066"/>
              </a:solidFill>
              <a:latin typeface="DFKai-SB" pitchFamily="65" charset="-120"/>
              <a:ea typeface="DFKai-SB" pitchFamily="65" charset="-120"/>
            </a:endParaRPr>
          </a:p>
          <a:p>
            <a:pPr algn="ctr">
              <a:spcBef>
                <a:spcPct val="50000"/>
              </a:spcBef>
            </a:pPr>
            <a:r>
              <a:rPr lang="zh-TW" altLang="en-US" sz="4800" b="1" u="sng">
                <a:solidFill>
                  <a:srgbClr val="FF3300"/>
                </a:solidFill>
                <a:latin typeface="DFKai-SB" pitchFamily="65" charset="-120"/>
                <a:ea typeface="DFKai-SB" pitchFamily="65" charset="-120"/>
              </a:rPr>
              <a:t>眼睛失明</a:t>
            </a:r>
            <a:r>
              <a:rPr lang="zh-TW" altLang="en-US" sz="4800" b="1">
                <a:solidFill>
                  <a:srgbClr val="000066"/>
                </a:solidFill>
                <a:latin typeface="DFKai-SB" pitchFamily="65" charset="-120"/>
                <a:ea typeface="DFKai-SB" pitchFamily="65" charset="-120"/>
              </a:rPr>
              <a:t>的主要原因！！</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cstate="print"/>
          <a:srcRect l="10089" r="6604"/>
          <a:stretch>
            <a:fillRect/>
          </a:stretch>
        </p:blipFill>
        <p:spPr bwMode="auto">
          <a:xfrm>
            <a:off x="6303963" y="3635375"/>
            <a:ext cx="2795587" cy="3260725"/>
          </a:xfrm>
          <a:prstGeom prst="rect">
            <a:avLst/>
          </a:prstGeom>
          <a:noFill/>
          <a:ln w="9525">
            <a:noFill/>
            <a:miter lim="800000"/>
            <a:headEnd/>
            <a:tailEnd/>
          </a:ln>
        </p:spPr>
      </p:pic>
      <p:pic>
        <p:nvPicPr>
          <p:cNvPr id="21506" name="Picture 3"/>
          <p:cNvPicPr>
            <a:picLocks noChangeAspect="1" noChangeArrowheads="1"/>
          </p:cNvPicPr>
          <p:nvPr/>
        </p:nvPicPr>
        <p:blipFill>
          <a:blip r:embed="rId4" cstate="print"/>
          <a:srcRect/>
          <a:stretch>
            <a:fillRect/>
          </a:stretch>
        </p:blipFill>
        <p:spPr bwMode="auto">
          <a:xfrm>
            <a:off x="6280150" y="0"/>
            <a:ext cx="2863850" cy="4075113"/>
          </a:xfrm>
          <a:prstGeom prst="rect">
            <a:avLst/>
          </a:prstGeom>
          <a:noFill/>
          <a:ln w="9525">
            <a:noFill/>
            <a:miter lim="800000"/>
            <a:headEnd/>
            <a:tailEnd/>
          </a:ln>
        </p:spPr>
      </p:pic>
      <p:sp>
        <p:nvSpPr>
          <p:cNvPr id="21507" name="Rectangle 4"/>
          <p:cNvSpPr>
            <a:spLocks noGrp="1" noChangeArrowheads="1"/>
          </p:cNvSpPr>
          <p:nvPr>
            <p:ph type="title"/>
          </p:nvPr>
        </p:nvSpPr>
        <p:spPr>
          <a:xfrm>
            <a:off x="755650" y="620713"/>
            <a:ext cx="6102350" cy="1143000"/>
          </a:xfrm>
          <a:noFill/>
        </p:spPr>
        <p:txBody>
          <a:bodyPr lIns="92075" tIns="46038" rIns="92075" bIns="46038" anchor="ctr"/>
          <a:lstStyle/>
          <a:p>
            <a:r>
              <a:rPr lang="zh-TW" altLang="en-US" sz="4800" b="1" smtClean="0">
                <a:solidFill>
                  <a:srgbClr val="0000F0"/>
                </a:solidFill>
                <a:latin typeface="DFKai-SB" pitchFamily="65" charset="-120"/>
                <a:ea typeface="DFKai-SB" pitchFamily="65" charset="-120"/>
              </a:rPr>
              <a:t>糖尿病歷史</a:t>
            </a:r>
          </a:p>
        </p:txBody>
      </p:sp>
      <p:sp>
        <p:nvSpPr>
          <p:cNvPr id="21508" name="Rectangle 5"/>
          <p:cNvSpPr>
            <a:spLocks noGrp="1" noChangeArrowheads="1"/>
          </p:cNvSpPr>
          <p:nvPr>
            <p:ph type="body" idx="1"/>
          </p:nvPr>
        </p:nvSpPr>
        <p:spPr>
          <a:xfrm>
            <a:off x="395288" y="2060575"/>
            <a:ext cx="5715000" cy="5040313"/>
          </a:xfrm>
          <a:noFill/>
        </p:spPr>
        <p:txBody>
          <a:bodyPr lIns="92075" tIns="46038" rIns="92075" bIns="46038"/>
          <a:lstStyle/>
          <a:p>
            <a:pPr>
              <a:spcBef>
                <a:spcPct val="0"/>
              </a:spcBef>
            </a:pPr>
            <a:r>
              <a:rPr lang="zh-TW" altLang="en-US" smtClean="0">
                <a:solidFill>
                  <a:srgbClr val="000000"/>
                </a:solidFill>
                <a:latin typeface="DFKai-SB" pitchFamily="65" charset="-120"/>
                <a:ea typeface="DFKai-SB" pitchFamily="65" charset="-120"/>
              </a:rPr>
              <a:t>西元前</a:t>
            </a:r>
            <a:r>
              <a:rPr lang="en-US" altLang="zh-TW" smtClean="0">
                <a:solidFill>
                  <a:srgbClr val="000000"/>
                </a:solidFill>
                <a:latin typeface="DFKai-SB" pitchFamily="65" charset="-120"/>
                <a:ea typeface="DFKai-SB" pitchFamily="65" charset="-120"/>
              </a:rPr>
              <a:t>1500</a:t>
            </a:r>
            <a:r>
              <a:rPr lang="zh-TW" altLang="en-US" smtClean="0">
                <a:solidFill>
                  <a:srgbClr val="000000"/>
                </a:solidFill>
                <a:latin typeface="DFKai-SB" pitchFamily="65" charset="-120"/>
                <a:ea typeface="DFKai-SB" pitchFamily="65" charset="-120"/>
              </a:rPr>
              <a:t>年古埃及文獻</a:t>
            </a:r>
            <a:r>
              <a:rPr lang="en-US" altLang="zh-TW" smtClean="0">
                <a:solidFill>
                  <a:srgbClr val="000000"/>
                </a:solidFill>
                <a:latin typeface="DFKai-SB" pitchFamily="65" charset="-120"/>
                <a:ea typeface="DFKai-SB" pitchFamily="65" charset="-120"/>
              </a:rPr>
              <a:t>: </a:t>
            </a:r>
            <a:r>
              <a:rPr lang="zh-TW" altLang="en-US" smtClean="0">
                <a:solidFill>
                  <a:srgbClr val="000000"/>
                </a:solidFill>
                <a:latin typeface="DFKai-SB" pitchFamily="65" charset="-120"/>
                <a:ea typeface="DFKai-SB" pitchFamily="65" charset="-120"/>
              </a:rPr>
              <a:t>一種很多尿的疾病</a:t>
            </a:r>
          </a:p>
          <a:p>
            <a:pPr>
              <a:spcBef>
                <a:spcPct val="0"/>
              </a:spcBef>
              <a:buFont typeface="Wingdings" pitchFamily="2" charset="2"/>
              <a:buNone/>
            </a:pPr>
            <a:endParaRPr lang="zh-TW" altLang="en-US" smtClean="0">
              <a:solidFill>
                <a:srgbClr val="000000"/>
              </a:solidFill>
              <a:latin typeface="DFKai-SB" pitchFamily="65" charset="-120"/>
              <a:ea typeface="DFKai-SB" pitchFamily="65" charset="-120"/>
            </a:endParaRPr>
          </a:p>
          <a:p>
            <a:pPr>
              <a:spcBef>
                <a:spcPct val="0"/>
              </a:spcBef>
              <a:buSzPct val="70000"/>
            </a:pPr>
            <a:r>
              <a:rPr lang="zh-TW" altLang="en-US" smtClean="0">
                <a:solidFill>
                  <a:srgbClr val="000000"/>
                </a:solidFill>
                <a:latin typeface="DFKai-SB" pitchFamily="65" charset="-120"/>
                <a:ea typeface="DFKai-SB" pitchFamily="65" charset="-120"/>
              </a:rPr>
              <a:t>西元</a:t>
            </a:r>
            <a:r>
              <a:rPr lang="en-US" altLang="zh-TW" smtClean="0">
                <a:solidFill>
                  <a:srgbClr val="000000"/>
                </a:solidFill>
                <a:latin typeface="DFKai-SB" pitchFamily="65" charset="-120"/>
                <a:ea typeface="DFKai-SB" pitchFamily="65" charset="-120"/>
              </a:rPr>
              <a:t>120–180</a:t>
            </a:r>
            <a:r>
              <a:rPr lang="zh-TW" altLang="en-US" smtClean="0">
                <a:solidFill>
                  <a:srgbClr val="000000"/>
                </a:solidFill>
                <a:latin typeface="DFKai-SB" pitchFamily="65" charset="-120"/>
                <a:ea typeface="DFKai-SB" pitchFamily="65" charset="-120"/>
              </a:rPr>
              <a:t>年</a:t>
            </a:r>
            <a:r>
              <a:rPr lang="zh-TW" altLang="en-US" smtClean="0">
                <a:solidFill>
                  <a:srgbClr val="000000"/>
                </a:solidFill>
              </a:rPr>
              <a:t>，</a:t>
            </a:r>
            <a:r>
              <a:rPr lang="zh-TW" altLang="en-US" smtClean="0">
                <a:solidFill>
                  <a:srgbClr val="000000"/>
                </a:solidFill>
                <a:latin typeface="DFKai-SB" pitchFamily="65" charset="-120"/>
                <a:ea typeface="DFKai-SB" pitchFamily="65" charset="-120"/>
              </a:rPr>
              <a:t>希臘文獻</a:t>
            </a:r>
            <a:r>
              <a:rPr lang="en-US" altLang="zh-TW" smtClean="0">
                <a:solidFill>
                  <a:srgbClr val="000000"/>
                </a:solidFill>
                <a:latin typeface="DFKai-SB" pitchFamily="65" charset="-120"/>
                <a:ea typeface="DFKai-SB" pitchFamily="65" charset="-120"/>
              </a:rPr>
              <a:t>: </a:t>
            </a:r>
            <a:r>
              <a:rPr lang="zh-TW" altLang="en-US" smtClean="0">
                <a:solidFill>
                  <a:srgbClr val="000000"/>
                </a:solidFill>
                <a:latin typeface="DFKai-SB" pitchFamily="65" charset="-120"/>
                <a:ea typeface="DFKai-SB" pitchFamily="65" charset="-120"/>
              </a:rPr>
              <a:t>四肢溶解在尿中的疾病</a:t>
            </a:r>
          </a:p>
          <a:p>
            <a:pPr>
              <a:spcBef>
                <a:spcPct val="0"/>
              </a:spcBef>
              <a:buFont typeface="Wingdings" pitchFamily="2" charset="2"/>
              <a:buNone/>
            </a:pPr>
            <a:endParaRPr lang="zh-TW" altLang="en-US" smtClean="0">
              <a:solidFill>
                <a:srgbClr val="000000"/>
              </a:solidFill>
              <a:latin typeface="DFKai-SB" pitchFamily="65" charset="-120"/>
              <a:ea typeface="DFKai-SB" pitchFamily="65" charset="-120"/>
            </a:endParaRPr>
          </a:p>
          <a:p>
            <a:pPr>
              <a:spcBef>
                <a:spcPct val="0"/>
              </a:spcBef>
              <a:buSzPct val="70000"/>
            </a:pPr>
            <a:r>
              <a:rPr lang="zh-TW" altLang="en-US" smtClean="0">
                <a:solidFill>
                  <a:srgbClr val="000000"/>
                </a:solidFill>
                <a:latin typeface="DFKai-SB" pitchFamily="65" charset="-120"/>
                <a:ea typeface="DFKai-SB" pitchFamily="65" charset="-120"/>
              </a:rPr>
              <a:t>西元</a:t>
            </a:r>
            <a:r>
              <a:rPr lang="en-US" altLang="zh-TW" smtClean="0">
                <a:solidFill>
                  <a:srgbClr val="000000"/>
                </a:solidFill>
                <a:latin typeface="DFKai-SB" pitchFamily="65" charset="-120"/>
                <a:ea typeface="DFKai-SB" pitchFamily="65" charset="-120"/>
              </a:rPr>
              <a:t>300</a:t>
            </a:r>
            <a:r>
              <a:rPr lang="zh-TW" altLang="en-US" smtClean="0">
                <a:solidFill>
                  <a:srgbClr val="000000"/>
                </a:solidFill>
                <a:latin typeface="DFKai-SB" pitchFamily="65" charset="-120"/>
                <a:ea typeface="DFKai-SB" pitchFamily="65" charset="-120"/>
              </a:rPr>
              <a:t>年</a:t>
            </a:r>
            <a:r>
              <a:rPr lang="zh-TW" altLang="en-US" smtClean="0">
                <a:solidFill>
                  <a:srgbClr val="000000"/>
                </a:solidFill>
              </a:rPr>
              <a:t>，</a:t>
            </a:r>
            <a:r>
              <a:rPr lang="zh-TW" altLang="en-US" smtClean="0">
                <a:solidFill>
                  <a:srgbClr val="000000"/>
                </a:solidFill>
                <a:latin typeface="DFKai-SB" pitchFamily="65" charset="-120"/>
                <a:ea typeface="DFKai-SB" pitchFamily="65" charset="-120"/>
              </a:rPr>
              <a:t>中醫</a:t>
            </a:r>
            <a:r>
              <a:rPr lang="zh-TW" altLang="en-US" smtClean="0">
                <a:solidFill>
                  <a:srgbClr val="000000"/>
                </a:solidFill>
              </a:rPr>
              <a:t>“</a:t>
            </a:r>
            <a:r>
              <a:rPr lang="zh-TW" altLang="en-US" smtClean="0">
                <a:solidFill>
                  <a:srgbClr val="000000"/>
                </a:solidFill>
                <a:latin typeface="DFKai-SB" pitchFamily="65" charset="-120"/>
                <a:ea typeface="DFKai-SB" pitchFamily="65" charset="-120"/>
              </a:rPr>
              <a:t>消渴症</a:t>
            </a:r>
            <a:r>
              <a:rPr lang="zh-TW" altLang="en-US" smtClean="0">
                <a:solidFill>
                  <a:srgbClr val="000000"/>
                </a:solidFill>
              </a:rPr>
              <a:t>”</a:t>
            </a:r>
            <a:r>
              <a:rPr lang="zh-TW" altLang="en-US" smtClean="0">
                <a:solidFill>
                  <a:srgbClr val="000000"/>
                </a:solidFill>
                <a:latin typeface="DFKai-SB" pitchFamily="65" charset="-120"/>
                <a:ea typeface="DFKai-SB" pitchFamily="65" charset="-120"/>
              </a:rPr>
              <a:t> </a:t>
            </a:r>
            <a:r>
              <a:rPr lang="en-US" altLang="zh-TW" smtClean="0">
                <a:solidFill>
                  <a:srgbClr val="000000"/>
                </a:solidFill>
                <a:latin typeface="DFKai-SB" pitchFamily="65" charset="-120"/>
                <a:ea typeface="DFKai-SB" pitchFamily="65" charset="-120"/>
              </a:rPr>
              <a:t>: </a:t>
            </a:r>
            <a:r>
              <a:rPr lang="zh-TW" altLang="en-US" smtClean="0">
                <a:solidFill>
                  <a:srgbClr val="000000"/>
                </a:solidFill>
                <a:latin typeface="DFKai-SB" pitchFamily="65" charset="-120"/>
                <a:ea typeface="DFKai-SB" pitchFamily="65" charset="-120"/>
              </a:rPr>
              <a:t>多且甜尿的疾病</a:t>
            </a:r>
          </a:p>
        </p:txBody>
      </p:sp>
      <p:sp>
        <p:nvSpPr>
          <p:cNvPr id="21509" name="Text Box 6"/>
          <p:cNvSpPr txBox="1">
            <a:spLocks noChangeArrowheads="1"/>
          </p:cNvSpPr>
          <p:nvPr/>
        </p:nvSpPr>
        <p:spPr bwMode="auto">
          <a:xfrm>
            <a:off x="6557963" y="6488113"/>
            <a:ext cx="2462212" cy="427037"/>
          </a:xfrm>
          <a:prstGeom prst="rect">
            <a:avLst/>
          </a:prstGeom>
          <a:noFill/>
          <a:ln w="9525">
            <a:noFill/>
            <a:miter lim="800000"/>
            <a:headEnd/>
            <a:tailEnd/>
          </a:ln>
        </p:spPr>
        <p:txBody>
          <a:bodyPr wrap="none">
            <a:spAutoFit/>
          </a:bodyPr>
          <a:lstStyle/>
          <a:p>
            <a:r>
              <a:rPr lang="ja-JP" altLang="en-US" sz="2200" b="1">
                <a:solidFill>
                  <a:schemeClr val="accent2"/>
                </a:solidFill>
                <a:ea typeface="MS PGothic" pitchFamily="34" charset="-128"/>
              </a:rPr>
              <a:t>(</a:t>
            </a:r>
            <a:r>
              <a:rPr lang="en-US" altLang="ja-JP" sz="2200" b="1">
                <a:solidFill>
                  <a:schemeClr val="accent2"/>
                </a:solidFill>
                <a:ea typeface="MS PGothic" pitchFamily="34" charset="-128"/>
              </a:rPr>
              <a:t>Papyrus in the river)</a:t>
            </a:r>
          </a:p>
        </p:txBody>
      </p:sp>
    </p:spTree>
  </p:cSld>
  <p:clrMapOvr>
    <a:masterClrMapping/>
  </p:clrMapOvr>
  <p:transition>
    <p:zoom dir="in"/>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文字版面配置區 2"/>
          <p:cNvSpPr>
            <a:spLocks noGrp="1"/>
          </p:cNvSpPr>
          <p:nvPr>
            <p:ph type="body" idx="1"/>
          </p:nvPr>
        </p:nvSpPr>
        <p:spPr>
          <a:xfrm>
            <a:off x="827088" y="2636838"/>
            <a:ext cx="7772400" cy="1500187"/>
          </a:xfrm>
        </p:spPr>
        <p:txBody>
          <a:bodyPr/>
          <a:lstStyle/>
          <a:p>
            <a:pPr algn="ctr"/>
            <a:r>
              <a:rPr lang="zh-TW" altLang="en-US" sz="6600" b="1" smtClean="0">
                <a:solidFill>
                  <a:srgbClr val="000099"/>
                </a:solidFill>
                <a:latin typeface="DFKai-SB" pitchFamily="65" charset="-120"/>
                <a:ea typeface="DFKai-SB" pitchFamily="65" charset="-120"/>
              </a:rPr>
              <a:t>千萬不要等視力模糊</a:t>
            </a:r>
            <a:endParaRPr lang="en-US" altLang="zh-TW" sz="6600" b="1" smtClean="0">
              <a:solidFill>
                <a:srgbClr val="000099"/>
              </a:solidFill>
              <a:latin typeface="DFKai-SB" pitchFamily="65" charset="-120"/>
              <a:ea typeface="DFKai-SB" pitchFamily="65" charset="-120"/>
            </a:endParaRPr>
          </a:p>
          <a:p>
            <a:pPr algn="ctr"/>
            <a:r>
              <a:rPr lang="zh-TW" altLang="en-US" sz="6600" b="1" smtClean="0">
                <a:solidFill>
                  <a:srgbClr val="000099"/>
                </a:solidFill>
                <a:latin typeface="DFKai-SB" pitchFamily="65" charset="-120"/>
                <a:ea typeface="DFKai-SB" pitchFamily="65" charset="-120"/>
              </a:rPr>
              <a:t>才去檢查眼睛</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idx="4294967295"/>
          </p:nvPr>
        </p:nvSpPr>
        <p:spPr>
          <a:xfrm>
            <a:off x="871538" y="525463"/>
            <a:ext cx="8162925" cy="1098550"/>
          </a:xfrm>
        </p:spPr>
        <p:txBody>
          <a:bodyPr/>
          <a:lstStyle/>
          <a:p>
            <a:pPr eaLnBrk="1" hangingPunct="1"/>
            <a:r>
              <a:rPr lang="zh-TW" altLang="en-US" sz="5400" b="1" smtClean="0">
                <a:solidFill>
                  <a:srgbClr val="0000F0"/>
                </a:solidFill>
                <a:latin typeface="DFKai-SB" pitchFamily="65" charset="-120"/>
                <a:ea typeface="DFKai-SB" pitchFamily="65" charset="-120"/>
              </a:rPr>
              <a:t>糖尿病腎病變</a:t>
            </a:r>
          </a:p>
        </p:txBody>
      </p:sp>
      <p:sp>
        <p:nvSpPr>
          <p:cNvPr id="92162" name="Rectangle 3"/>
          <p:cNvSpPr>
            <a:spLocks noGrp="1" noChangeArrowheads="1"/>
          </p:cNvSpPr>
          <p:nvPr>
            <p:ph type="body" idx="4294967295"/>
          </p:nvPr>
        </p:nvSpPr>
        <p:spPr>
          <a:xfrm>
            <a:off x="609600" y="1905000"/>
            <a:ext cx="8110538" cy="4191000"/>
          </a:xfrm>
        </p:spPr>
        <p:txBody>
          <a:bodyPr/>
          <a:lstStyle/>
          <a:p>
            <a:pPr eaLnBrk="1" hangingPunct="1"/>
            <a:r>
              <a:rPr kumimoji="0" lang="zh-TW" altLang="en-US" sz="3600" b="1" smtClean="0">
                <a:solidFill>
                  <a:srgbClr val="000000"/>
                </a:solidFill>
                <a:ea typeface="DFKai-SB" pitchFamily="65" charset="-120"/>
              </a:rPr>
              <a:t>糖尿病腎病變的重要性</a:t>
            </a:r>
          </a:p>
          <a:p>
            <a:pPr eaLnBrk="1" hangingPunct="1">
              <a:buFont typeface="Wingdings" pitchFamily="2" charset="2"/>
              <a:buNone/>
            </a:pPr>
            <a:r>
              <a:rPr lang="en-US" altLang="zh-TW" sz="3600" smtClean="0">
                <a:solidFill>
                  <a:srgbClr val="000000"/>
                </a:solidFill>
                <a:ea typeface="DFKai-SB" pitchFamily="65" charset="-120"/>
              </a:rPr>
              <a:t>   </a:t>
            </a:r>
            <a:r>
              <a:rPr lang="zh-TW" altLang="en-US" sz="4400" u="sng" smtClean="0">
                <a:solidFill>
                  <a:srgbClr val="FF0000"/>
                </a:solidFill>
                <a:ea typeface="DFKai-SB" pitchFamily="65" charset="-120"/>
              </a:rPr>
              <a:t>每3個洗腎的病人裡就有1個是糖尿病患者</a:t>
            </a:r>
            <a:endParaRPr lang="zh-TW" altLang="en-US" sz="3600" smtClean="0">
              <a:solidFill>
                <a:srgbClr val="000000"/>
              </a:solidFill>
              <a:ea typeface="DFKai-SB" pitchFamily="65" charset="-120"/>
            </a:endParaRPr>
          </a:p>
        </p:txBody>
      </p:sp>
      <p:pic>
        <p:nvPicPr>
          <p:cNvPr id="92163" name="Picture 4" descr="http://www.twksc.org.tw/system1/ip1.jpg"/>
          <p:cNvPicPr>
            <a:picLocks noChangeAspect="1" noChangeArrowheads="1"/>
          </p:cNvPicPr>
          <p:nvPr/>
        </p:nvPicPr>
        <p:blipFill>
          <a:blip r:embed="rId2" r:link="rId3" cstate="print"/>
          <a:srcRect/>
          <a:stretch>
            <a:fillRect/>
          </a:stretch>
        </p:blipFill>
        <p:spPr bwMode="auto">
          <a:xfrm>
            <a:off x="6934200" y="0"/>
            <a:ext cx="2209800" cy="207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圖"/>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00338" y="908050"/>
            <a:ext cx="3176587" cy="5545138"/>
          </a:xfrm>
          <a:prstGeom prst="rect">
            <a:avLst/>
          </a:prstGeom>
          <a:solidFill>
            <a:schemeClr val="bg1"/>
          </a:solidFill>
          <a:ln w="9525">
            <a:noFill/>
            <a:miter lim="800000"/>
            <a:headEnd/>
            <a:tailEnd/>
          </a:ln>
        </p:spPr>
      </p:pic>
      <p:sp>
        <p:nvSpPr>
          <p:cNvPr id="93186" name="AutoShape 3"/>
          <p:cNvSpPr>
            <a:spLocks noChangeArrowheads="1"/>
          </p:cNvSpPr>
          <p:nvPr/>
        </p:nvSpPr>
        <p:spPr bwMode="auto">
          <a:xfrm>
            <a:off x="6324600" y="228600"/>
            <a:ext cx="2209800" cy="762000"/>
          </a:xfrm>
          <a:prstGeom prst="wedgeRoundRectCallout">
            <a:avLst>
              <a:gd name="adj1" fmla="val -178231"/>
              <a:gd name="adj2" fmla="val 103333"/>
              <a:gd name="adj3" fmla="val 16667"/>
            </a:avLst>
          </a:prstGeom>
          <a:solidFill>
            <a:schemeClr val="bg1"/>
          </a:solidFill>
          <a:ln w="9525">
            <a:solidFill>
              <a:schemeClr val="tx1"/>
            </a:solidFill>
            <a:miter lim="800000"/>
            <a:headEnd/>
            <a:tailEnd/>
          </a:ln>
        </p:spPr>
        <p:txBody>
          <a:bodyPr wrap="none" lIns="22988" tIns="11494" rIns="22988" bIns="11494" anchor="ctr"/>
          <a:lstStyle/>
          <a:p>
            <a:pPr algn="ctr" defTabSz="230188"/>
            <a:endParaRPr lang="zh-TW" altLang="en-US" sz="600">
              <a:solidFill>
                <a:srgbClr val="000000"/>
              </a:solidFill>
              <a:ea typeface="DFKai-SB" pitchFamily="65" charset="-120"/>
            </a:endParaRPr>
          </a:p>
        </p:txBody>
      </p:sp>
      <p:sp>
        <p:nvSpPr>
          <p:cNvPr id="93187" name="AutoShape 4"/>
          <p:cNvSpPr>
            <a:spLocks noChangeArrowheads="1"/>
          </p:cNvSpPr>
          <p:nvPr/>
        </p:nvSpPr>
        <p:spPr bwMode="auto">
          <a:xfrm>
            <a:off x="5795963" y="1268413"/>
            <a:ext cx="2819400" cy="1081087"/>
          </a:xfrm>
          <a:prstGeom prst="wedgeRoundRectCallout">
            <a:avLst>
              <a:gd name="adj1" fmla="val -112389"/>
              <a:gd name="adj2" fmla="val 81426"/>
              <a:gd name="adj3" fmla="val 16667"/>
            </a:avLst>
          </a:prstGeom>
          <a:solidFill>
            <a:schemeClr val="bg1"/>
          </a:solidFill>
          <a:ln w="9525">
            <a:solidFill>
              <a:schemeClr val="tx1"/>
            </a:solidFill>
            <a:miter lim="800000"/>
            <a:headEnd/>
            <a:tailEnd/>
          </a:ln>
        </p:spPr>
        <p:txBody>
          <a:bodyPr wrap="none" lIns="22988" tIns="11494" rIns="22988" bIns="11494" anchor="ctr"/>
          <a:lstStyle/>
          <a:p>
            <a:pPr algn="ctr" defTabSz="230188"/>
            <a:endParaRPr lang="zh-TW" altLang="en-US" sz="600">
              <a:ea typeface="DFKai-SB" pitchFamily="65" charset="-120"/>
            </a:endParaRPr>
          </a:p>
        </p:txBody>
      </p:sp>
      <p:sp>
        <p:nvSpPr>
          <p:cNvPr id="93188" name="AutoShape 5"/>
          <p:cNvSpPr>
            <a:spLocks noChangeArrowheads="1"/>
          </p:cNvSpPr>
          <p:nvPr/>
        </p:nvSpPr>
        <p:spPr bwMode="auto">
          <a:xfrm>
            <a:off x="6019800" y="2438400"/>
            <a:ext cx="2667000" cy="914400"/>
          </a:xfrm>
          <a:prstGeom prst="wedgeRoundRectCallout">
            <a:avLst>
              <a:gd name="adj1" fmla="val -100537"/>
              <a:gd name="adj2" fmla="val 63718"/>
              <a:gd name="adj3" fmla="val 16667"/>
            </a:avLst>
          </a:prstGeom>
          <a:solidFill>
            <a:schemeClr val="bg1"/>
          </a:solidFill>
          <a:ln w="9525">
            <a:solidFill>
              <a:schemeClr val="tx1"/>
            </a:solidFill>
            <a:miter lim="800000"/>
            <a:headEnd/>
            <a:tailEnd/>
          </a:ln>
        </p:spPr>
        <p:txBody>
          <a:bodyPr wrap="none" lIns="22988" tIns="11494" rIns="22988" bIns="11494" anchor="ctr"/>
          <a:lstStyle/>
          <a:p>
            <a:pPr algn="ctr" defTabSz="230188"/>
            <a:endParaRPr lang="zh-TW" altLang="en-US" sz="600">
              <a:ea typeface="DFKai-SB" pitchFamily="65" charset="-120"/>
            </a:endParaRPr>
          </a:p>
        </p:txBody>
      </p:sp>
      <p:sp>
        <p:nvSpPr>
          <p:cNvPr id="93189" name="AutoShape 6"/>
          <p:cNvSpPr>
            <a:spLocks noChangeArrowheads="1"/>
          </p:cNvSpPr>
          <p:nvPr/>
        </p:nvSpPr>
        <p:spPr bwMode="auto">
          <a:xfrm>
            <a:off x="6084888" y="3644900"/>
            <a:ext cx="2519362" cy="720725"/>
          </a:xfrm>
          <a:prstGeom prst="wedgeRoundRectCallout">
            <a:avLst>
              <a:gd name="adj1" fmla="val -78861"/>
              <a:gd name="adj2" fmla="val 8889"/>
              <a:gd name="adj3" fmla="val 16667"/>
            </a:avLst>
          </a:prstGeom>
          <a:solidFill>
            <a:schemeClr val="bg1"/>
          </a:solidFill>
          <a:ln w="9525">
            <a:solidFill>
              <a:schemeClr val="tx1"/>
            </a:solidFill>
            <a:miter lim="800000"/>
            <a:headEnd/>
            <a:tailEnd/>
          </a:ln>
        </p:spPr>
        <p:txBody>
          <a:bodyPr wrap="none" lIns="22988" tIns="11494" rIns="22988" bIns="11494" anchor="ctr"/>
          <a:lstStyle/>
          <a:p>
            <a:pPr algn="ctr" defTabSz="230188"/>
            <a:endParaRPr lang="zh-TW" altLang="en-US" sz="600">
              <a:ea typeface="DFKai-SB" pitchFamily="65" charset="-120"/>
            </a:endParaRPr>
          </a:p>
        </p:txBody>
      </p:sp>
      <p:sp>
        <p:nvSpPr>
          <p:cNvPr id="93190" name="Text Box 7"/>
          <p:cNvSpPr txBox="1">
            <a:spLocks noChangeArrowheads="1"/>
          </p:cNvSpPr>
          <p:nvPr/>
        </p:nvSpPr>
        <p:spPr bwMode="auto">
          <a:xfrm>
            <a:off x="6400800" y="381000"/>
            <a:ext cx="2133600" cy="577850"/>
          </a:xfrm>
          <a:prstGeom prst="rect">
            <a:avLst/>
          </a:prstGeom>
          <a:noFill/>
          <a:ln w="9525">
            <a:noFill/>
            <a:miter lim="800000"/>
            <a:headEnd/>
            <a:tailEnd/>
          </a:ln>
        </p:spPr>
        <p:txBody>
          <a:bodyPr lIns="22988" tIns="11494" rIns="22988" bIns="11494">
            <a:spAutoFit/>
          </a:bodyPr>
          <a:lstStyle/>
          <a:p>
            <a:pPr defTabSz="230188"/>
            <a:r>
              <a:rPr lang="zh-TW" altLang="en-US" sz="1800">
                <a:solidFill>
                  <a:srgbClr val="000000"/>
                </a:solidFill>
                <a:ea typeface="DFKai-SB" pitchFamily="65" charset="-120"/>
              </a:rPr>
              <a:t>發病後</a:t>
            </a:r>
            <a:r>
              <a:rPr lang="en-US" altLang="zh-TW" sz="1800">
                <a:solidFill>
                  <a:srgbClr val="000000"/>
                </a:solidFill>
                <a:ea typeface="DFKai-SB" pitchFamily="65" charset="-120"/>
              </a:rPr>
              <a:t>2~3</a:t>
            </a:r>
            <a:r>
              <a:rPr lang="zh-TW" altLang="en-US" sz="1800">
                <a:solidFill>
                  <a:srgbClr val="000000"/>
                </a:solidFill>
                <a:ea typeface="DFKai-SB" pitchFamily="65" charset="-120"/>
              </a:rPr>
              <a:t>年，腎絲球過濾增加</a:t>
            </a:r>
          </a:p>
        </p:txBody>
      </p:sp>
      <p:sp>
        <p:nvSpPr>
          <p:cNvPr id="93191" name="Text Box 8"/>
          <p:cNvSpPr txBox="1">
            <a:spLocks noChangeArrowheads="1"/>
          </p:cNvSpPr>
          <p:nvPr/>
        </p:nvSpPr>
        <p:spPr bwMode="auto">
          <a:xfrm>
            <a:off x="5943600" y="1371600"/>
            <a:ext cx="2514600" cy="1120775"/>
          </a:xfrm>
          <a:prstGeom prst="rect">
            <a:avLst/>
          </a:prstGeom>
          <a:noFill/>
          <a:ln w="9525">
            <a:noFill/>
            <a:miter lim="800000"/>
            <a:headEnd/>
            <a:tailEnd/>
          </a:ln>
        </p:spPr>
        <p:txBody>
          <a:bodyPr lIns="22988" tIns="11494" rIns="22988" bIns="11494">
            <a:spAutoFit/>
          </a:bodyPr>
          <a:lstStyle/>
          <a:p>
            <a:pPr defTabSz="230188"/>
            <a:r>
              <a:rPr lang="zh-TW" altLang="en-US" sz="1800">
                <a:solidFill>
                  <a:srgbClr val="000000"/>
                </a:solidFill>
                <a:ea typeface="DFKai-SB" pitchFamily="65" charset="-120"/>
              </a:rPr>
              <a:t>發病後</a:t>
            </a:r>
            <a:r>
              <a:rPr lang="en-US" altLang="zh-TW" sz="1800">
                <a:solidFill>
                  <a:srgbClr val="000000"/>
                </a:solidFill>
                <a:ea typeface="DFKai-SB" pitchFamily="65" charset="-120"/>
              </a:rPr>
              <a:t>7~15</a:t>
            </a:r>
            <a:r>
              <a:rPr lang="zh-TW" altLang="en-US" sz="1800">
                <a:solidFill>
                  <a:srgbClr val="000000"/>
                </a:solidFill>
                <a:ea typeface="DFKai-SB" pitchFamily="65" charset="-120"/>
              </a:rPr>
              <a:t>年，尿液中白蛋白排出量超過每天</a:t>
            </a:r>
            <a:r>
              <a:rPr lang="en-US" altLang="zh-TW" sz="1800">
                <a:solidFill>
                  <a:srgbClr val="000000"/>
                </a:solidFill>
                <a:ea typeface="DFKai-SB" pitchFamily="65" charset="-120"/>
              </a:rPr>
              <a:t>30~300</a:t>
            </a:r>
            <a:r>
              <a:rPr lang="zh-TW" altLang="en-US" sz="1800">
                <a:solidFill>
                  <a:srgbClr val="000000"/>
                </a:solidFill>
                <a:ea typeface="DFKai-SB" pitchFamily="65" charset="-120"/>
              </a:rPr>
              <a:t>毫克</a:t>
            </a:r>
          </a:p>
          <a:p>
            <a:pPr defTabSz="230188"/>
            <a:endParaRPr lang="zh-TW" altLang="en-US" sz="1800">
              <a:solidFill>
                <a:srgbClr val="000000"/>
              </a:solidFill>
              <a:ea typeface="DFKai-SB" pitchFamily="65" charset="-120"/>
            </a:endParaRPr>
          </a:p>
        </p:txBody>
      </p:sp>
      <p:sp>
        <p:nvSpPr>
          <p:cNvPr id="93192" name="Text Box 9"/>
          <p:cNvSpPr txBox="1">
            <a:spLocks noChangeArrowheads="1"/>
          </p:cNvSpPr>
          <p:nvPr/>
        </p:nvSpPr>
        <p:spPr bwMode="auto">
          <a:xfrm>
            <a:off x="6172200" y="2514600"/>
            <a:ext cx="2438400" cy="1120775"/>
          </a:xfrm>
          <a:prstGeom prst="rect">
            <a:avLst/>
          </a:prstGeom>
          <a:noFill/>
          <a:ln w="9525">
            <a:noFill/>
            <a:miter lim="800000"/>
            <a:headEnd/>
            <a:tailEnd/>
          </a:ln>
        </p:spPr>
        <p:txBody>
          <a:bodyPr lIns="22988" tIns="11494" rIns="22988" bIns="11494">
            <a:spAutoFit/>
          </a:bodyPr>
          <a:lstStyle/>
          <a:p>
            <a:pPr defTabSz="230188"/>
            <a:r>
              <a:rPr lang="zh-TW" altLang="en-US" sz="1800">
                <a:solidFill>
                  <a:srgbClr val="000000"/>
                </a:solidFill>
                <a:ea typeface="DFKai-SB" pitchFamily="65" charset="-120"/>
              </a:rPr>
              <a:t>發病後</a:t>
            </a:r>
            <a:r>
              <a:rPr lang="en-US" altLang="zh-TW" sz="1800">
                <a:solidFill>
                  <a:srgbClr val="000000"/>
                </a:solidFill>
                <a:ea typeface="DFKai-SB" pitchFamily="65" charset="-120"/>
              </a:rPr>
              <a:t>10~30</a:t>
            </a:r>
            <a:r>
              <a:rPr lang="zh-TW" altLang="en-US" sz="1800">
                <a:solidFill>
                  <a:srgbClr val="000000"/>
                </a:solidFill>
                <a:ea typeface="DFKai-SB" pitchFamily="65" charset="-120"/>
              </a:rPr>
              <a:t>年，尿液中白蛋白排出量超過每天</a:t>
            </a:r>
            <a:r>
              <a:rPr lang="en-US" altLang="zh-TW" sz="1800">
                <a:solidFill>
                  <a:srgbClr val="000000"/>
                </a:solidFill>
                <a:ea typeface="DFKai-SB" pitchFamily="65" charset="-120"/>
              </a:rPr>
              <a:t>300</a:t>
            </a:r>
            <a:r>
              <a:rPr lang="zh-TW" altLang="en-US" sz="1800">
                <a:solidFill>
                  <a:srgbClr val="000000"/>
                </a:solidFill>
                <a:ea typeface="DFKai-SB" pitchFamily="65" charset="-120"/>
              </a:rPr>
              <a:t>毫克</a:t>
            </a:r>
          </a:p>
          <a:p>
            <a:pPr defTabSz="230188"/>
            <a:endParaRPr lang="zh-TW" altLang="en-US" sz="1800">
              <a:solidFill>
                <a:srgbClr val="000000"/>
              </a:solidFill>
              <a:ea typeface="DFKai-SB" pitchFamily="65" charset="-120"/>
            </a:endParaRPr>
          </a:p>
        </p:txBody>
      </p:sp>
      <p:sp>
        <p:nvSpPr>
          <p:cNvPr id="93193" name="AutoShape 10"/>
          <p:cNvSpPr>
            <a:spLocks noChangeArrowheads="1"/>
          </p:cNvSpPr>
          <p:nvPr/>
        </p:nvSpPr>
        <p:spPr bwMode="auto">
          <a:xfrm rot="-81048">
            <a:off x="6475413" y="4953000"/>
            <a:ext cx="1757362" cy="685800"/>
          </a:xfrm>
          <a:prstGeom prst="wedgeRoundRectCallout">
            <a:avLst>
              <a:gd name="adj1" fmla="val -98370"/>
              <a:gd name="adj2" fmla="val 42597"/>
              <a:gd name="adj3" fmla="val 16667"/>
            </a:avLst>
          </a:prstGeom>
          <a:solidFill>
            <a:schemeClr val="bg1"/>
          </a:solidFill>
          <a:ln w="9525">
            <a:solidFill>
              <a:schemeClr val="tx1"/>
            </a:solidFill>
            <a:miter lim="800000"/>
            <a:headEnd/>
            <a:tailEnd/>
          </a:ln>
        </p:spPr>
        <p:txBody>
          <a:bodyPr wrap="none" lIns="22988" tIns="11494" rIns="22988" bIns="11494" anchor="ctr"/>
          <a:lstStyle/>
          <a:p>
            <a:pPr algn="ctr" defTabSz="230188"/>
            <a:endParaRPr lang="zh-TW" altLang="en-US" sz="600">
              <a:solidFill>
                <a:srgbClr val="000000"/>
              </a:solidFill>
              <a:ea typeface="DFKai-SB" pitchFamily="65" charset="-120"/>
            </a:endParaRPr>
          </a:p>
        </p:txBody>
      </p:sp>
      <p:sp>
        <p:nvSpPr>
          <p:cNvPr id="93194" name="Text Box 11"/>
          <p:cNvSpPr txBox="1">
            <a:spLocks noChangeArrowheads="1"/>
          </p:cNvSpPr>
          <p:nvPr/>
        </p:nvSpPr>
        <p:spPr bwMode="auto">
          <a:xfrm>
            <a:off x="6477000" y="3657600"/>
            <a:ext cx="2198688" cy="577850"/>
          </a:xfrm>
          <a:prstGeom prst="rect">
            <a:avLst/>
          </a:prstGeom>
          <a:noFill/>
          <a:ln w="9525">
            <a:noFill/>
            <a:miter lim="800000"/>
            <a:headEnd/>
            <a:tailEnd/>
          </a:ln>
        </p:spPr>
        <p:txBody>
          <a:bodyPr lIns="22988" tIns="11494" rIns="22988" bIns="11494">
            <a:spAutoFit/>
          </a:bodyPr>
          <a:lstStyle/>
          <a:p>
            <a:pPr defTabSz="230188"/>
            <a:r>
              <a:rPr lang="zh-TW" altLang="en-US" sz="1800">
                <a:solidFill>
                  <a:srgbClr val="000000"/>
                </a:solidFill>
                <a:latin typeface="DFKai-SB" pitchFamily="65" charset="-120"/>
                <a:ea typeface="DFKai-SB" pitchFamily="65" charset="-120"/>
              </a:rPr>
              <a:t>發病後</a:t>
            </a:r>
            <a:r>
              <a:rPr lang="en-US" altLang="zh-TW" sz="1800">
                <a:solidFill>
                  <a:srgbClr val="000000"/>
                </a:solidFill>
                <a:latin typeface="DFKai-SB" pitchFamily="65" charset="-120"/>
                <a:ea typeface="DFKai-SB" pitchFamily="65" charset="-120"/>
              </a:rPr>
              <a:t>20~40</a:t>
            </a:r>
            <a:r>
              <a:rPr lang="zh-TW" altLang="en-US" sz="1800">
                <a:solidFill>
                  <a:srgbClr val="000000"/>
                </a:solidFill>
                <a:latin typeface="DFKai-SB" pitchFamily="65" charset="-120"/>
                <a:ea typeface="DFKai-SB" pitchFamily="65" charset="-120"/>
              </a:rPr>
              <a:t>年，腎功能惡化</a:t>
            </a:r>
          </a:p>
        </p:txBody>
      </p:sp>
      <p:sp>
        <p:nvSpPr>
          <p:cNvPr id="93195" name="Text Box 12"/>
          <p:cNvSpPr txBox="1">
            <a:spLocks noChangeArrowheads="1"/>
          </p:cNvSpPr>
          <p:nvPr/>
        </p:nvSpPr>
        <p:spPr bwMode="auto">
          <a:xfrm>
            <a:off x="6553200" y="5105400"/>
            <a:ext cx="1600200" cy="330200"/>
          </a:xfrm>
          <a:prstGeom prst="rect">
            <a:avLst/>
          </a:prstGeom>
          <a:noFill/>
          <a:ln w="9525">
            <a:noFill/>
            <a:miter lim="800000"/>
            <a:headEnd/>
            <a:tailEnd/>
          </a:ln>
        </p:spPr>
        <p:txBody>
          <a:bodyPr lIns="22988" tIns="11494" rIns="22988" bIns="11494">
            <a:spAutoFit/>
          </a:bodyPr>
          <a:lstStyle/>
          <a:p>
            <a:pPr defTabSz="230188"/>
            <a:r>
              <a:rPr lang="zh-TW" altLang="en-US" sz="2000">
                <a:solidFill>
                  <a:srgbClr val="000000"/>
                </a:solidFill>
                <a:ea typeface="DFKai-SB" pitchFamily="65" charset="-120"/>
              </a:rPr>
              <a:t>洗腎或腎移植</a:t>
            </a:r>
          </a:p>
        </p:txBody>
      </p:sp>
      <p:sp>
        <p:nvSpPr>
          <p:cNvPr id="93196" name="Text Box 13"/>
          <p:cNvSpPr txBox="1">
            <a:spLocks noChangeArrowheads="1"/>
          </p:cNvSpPr>
          <p:nvPr/>
        </p:nvSpPr>
        <p:spPr bwMode="auto">
          <a:xfrm>
            <a:off x="1066800" y="1371600"/>
            <a:ext cx="1585913" cy="392113"/>
          </a:xfrm>
          <a:prstGeom prst="rect">
            <a:avLst/>
          </a:prstGeom>
          <a:noFill/>
          <a:ln w="9525">
            <a:noFill/>
            <a:miter lim="800000"/>
            <a:headEnd/>
            <a:tailEnd/>
          </a:ln>
        </p:spPr>
        <p:txBody>
          <a:bodyPr wrap="none" lIns="22988" tIns="11494" rIns="22988" bIns="11494">
            <a:spAutoFit/>
          </a:bodyPr>
          <a:lstStyle/>
          <a:p>
            <a:pPr defTabSz="230188"/>
            <a:r>
              <a:rPr lang="zh-TW" altLang="en-US" b="1">
                <a:solidFill>
                  <a:srgbClr val="000000"/>
                </a:solidFill>
                <a:ea typeface="DFKai-SB" pitchFamily="65" charset="-120"/>
              </a:rPr>
              <a:t>腎病變開始</a:t>
            </a:r>
          </a:p>
        </p:txBody>
      </p:sp>
      <p:sp>
        <p:nvSpPr>
          <p:cNvPr id="93197" name="AutoShape 14"/>
          <p:cNvSpPr>
            <a:spLocks noChangeArrowheads="1"/>
          </p:cNvSpPr>
          <p:nvPr/>
        </p:nvSpPr>
        <p:spPr bwMode="auto">
          <a:xfrm>
            <a:off x="1790700" y="990600"/>
            <a:ext cx="152400" cy="434975"/>
          </a:xfrm>
          <a:prstGeom prst="downArrow">
            <a:avLst>
              <a:gd name="adj1" fmla="val 50000"/>
              <a:gd name="adj2" fmla="val 71354"/>
            </a:avLst>
          </a:prstGeom>
          <a:solidFill>
            <a:schemeClr val="accent1"/>
          </a:solidFill>
          <a:ln w="9525">
            <a:solidFill>
              <a:schemeClr val="tx1"/>
            </a:solidFill>
            <a:miter lim="800000"/>
            <a:headEnd/>
            <a:tailEnd/>
          </a:ln>
        </p:spPr>
        <p:txBody>
          <a:bodyPr vert="eaVert" wrap="none" anchor="ctr"/>
          <a:lstStyle/>
          <a:p>
            <a:endParaRPr lang="zh-TW" altLang="en-US"/>
          </a:p>
        </p:txBody>
      </p:sp>
      <p:sp>
        <p:nvSpPr>
          <p:cNvPr id="93198" name="Text Box 15"/>
          <p:cNvSpPr txBox="1">
            <a:spLocks noChangeArrowheads="1"/>
          </p:cNvSpPr>
          <p:nvPr/>
        </p:nvSpPr>
        <p:spPr bwMode="auto">
          <a:xfrm>
            <a:off x="1219200" y="2514600"/>
            <a:ext cx="1328738" cy="330200"/>
          </a:xfrm>
          <a:prstGeom prst="rect">
            <a:avLst/>
          </a:prstGeom>
          <a:noFill/>
          <a:ln w="9525">
            <a:noFill/>
            <a:miter lim="800000"/>
            <a:headEnd/>
            <a:tailEnd/>
          </a:ln>
        </p:spPr>
        <p:txBody>
          <a:bodyPr wrap="none" lIns="22988" tIns="11494" rIns="22988" bIns="11494">
            <a:spAutoFit/>
          </a:bodyPr>
          <a:lstStyle/>
          <a:p>
            <a:pPr defTabSz="230188"/>
            <a:r>
              <a:rPr lang="zh-TW" altLang="en-US" sz="2000" b="1">
                <a:solidFill>
                  <a:srgbClr val="000000"/>
                </a:solidFill>
                <a:ea typeface="DFKai-SB" pitchFamily="65" charset="-120"/>
              </a:rPr>
              <a:t>腎臟肥大期</a:t>
            </a:r>
          </a:p>
        </p:txBody>
      </p:sp>
      <p:sp>
        <p:nvSpPr>
          <p:cNvPr id="93199" name="AutoShape 16"/>
          <p:cNvSpPr>
            <a:spLocks noChangeArrowheads="1"/>
          </p:cNvSpPr>
          <p:nvPr/>
        </p:nvSpPr>
        <p:spPr bwMode="auto">
          <a:xfrm>
            <a:off x="1752600" y="1905000"/>
            <a:ext cx="152400" cy="555625"/>
          </a:xfrm>
          <a:prstGeom prst="downArrow">
            <a:avLst>
              <a:gd name="adj1" fmla="val 50000"/>
              <a:gd name="adj2" fmla="val 91146"/>
            </a:avLst>
          </a:prstGeom>
          <a:solidFill>
            <a:schemeClr val="accent1"/>
          </a:solidFill>
          <a:ln w="9525">
            <a:solidFill>
              <a:schemeClr val="tx1"/>
            </a:solidFill>
            <a:miter lim="800000"/>
            <a:headEnd/>
            <a:tailEnd/>
          </a:ln>
        </p:spPr>
        <p:txBody>
          <a:bodyPr vert="eaVert" wrap="none" anchor="ctr"/>
          <a:lstStyle/>
          <a:p>
            <a:endParaRPr lang="zh-TW" altLang="en-US"/>
          </a:p>
        </p:txBody>
      </p:sp>
      <p:sp>
        <p:nvSpPr>
          <p:cNvPr id="93200" name="AutoShape 17"/>
          <p:cNvSpPr>
            <a:spLocks noChangeArrowheads="1"/>
          </p:cNvSpPr>
          <p:nvPr/>
        </p:nvSpPr>
        <p:spPr bwMode="auto">
          <a:xfrm>
            <a:off x="1752600" y="2895600"/>
            <a:ext cx="152400" cy="457200"/>
          </a:xfrm>
          <a:prstGeom prst="downArrow">
            <a:avLst>
              <a:gd name="adj1" fmla="val 50000"/>
              <a:gd name="adj2" fmla="val 75000"/>
            </a:avLst>
          </a:prstGeom>
          <a:solidFill>
            <a:schemeClr val="accent1"/>
          </a:solidFill>
          <a:ln w="9525">
            <a:solidFill>
              <a:schemeClr val="tx1"/>
            </a:solidFill>
            <a:miter lim="800000"/>
            <a:headEnd/>
            <a:tailEnd/>
          </a:ln>
        </p:spPr>
        <p:txBody>
          <a:bodyPr vert="eaVert" wrap="none" anchor="ctr"/>
          <a:lstStyle/>
          <a:p>
            <a:endParaRPr lang="zh-TW" altLang="en-US"/>
          </a:p>
        </p:txBody>
      </p:sp>
      <p:sp>
        <p:nvSpPr>
          <p:cNvPr id="93201" name="AutoShape 18"/>
          <p:cNvSpPr>
            <a:spLocks noChangeArrowheads="1"/>
          </p:cNvSpPr>
          <p:nvPr/>
        </p:nvSpPr>
        <p:spPr bwMode="auto">
          <a:xfrm>
            <a:off x="1752600" y="3810000"/>
            <a:ext cx="152400" cy="533400"/>
          </a:xfrm>
          <a:prstGeom prst="downArrow">
            <a:avLst>
              <a:gd name="adj1" fmla="val 50000"/>
              <a:gd name="adj2" fmla="val 87500"/>
            </a:avLst>
          </a:prstGeom>
          <a:solidFill>
            <a:schemeClr val="accent1"/>
          </a:solidFill>
          <a:ln w="9525">
            <a:solidFill>
              <a:schemeClr val="tx1"/>
            </a:solidFill>
            <a:miter lim="800000"/>
            <a:headEnd/>
            <a:tailEnd/>
          </a:ln>
        </p:spPr>
        <p:txBody>
          <a:bodyPr vert="eaVert" wrap="none" anchor="ctr"/>
          <a:lstStyle/>
          <a:p>
            <a:endParaRPr lang="zh-TW" altLang="en-US"/>
          </a:p>
        </p:txBody>
      </p:sp>
      <p:sp>
        <p:nvSpPr>
          <p:cNvPr id="93202" name="Text Box 19"/>
          <p:cNvSpPr txBox="1">
            <a:spLocks noChangeArrowheads="1"/>
          </p:cNvSpPr>
          <p:nvPr/>
        </p:nvSpPr>
        <p:spPr bwMode="auto">
          <a:xfrm>
            <a:off x="1447800" y="3429000"/>
            <a:ext cx="815975" cy="330200"/>
          </a:xfrm>
          <a:prstGeom prst="rect">
            <a:avLst/>
          </a:prstGeom>
          <a:noFill/>
          <a:ln w="9525">
            <a:noFill/>
            <a:miter lim="800000"/>
            <a:headEnd/>
            <a:tailEnd/>
          </a:ln>
        </p:spPr>
        <p:txBody>
          <a:bodyPr wrap="none" lIns="22988" tIns="11494" rIns="22988" bIns="11494">
            <a:spAutoFit/>
          </a:bodyPr>
          <a:lstStyle/>
          <a:p>
            <a:pPr defTabSz="230188"/>
            <a:r>
              <a:rPr lang="zh-TW" altLang="en-US" sz="2000" b="1">
                <a:solidFill>
                  <a:srgbClr val="000000"/>
                </a:solidFill>
                <a:ea typeface="DFKai-SB" pitchFamily="65" charset="-120"/>
              </a:rPr>
              <a:t>靜止期</a:t>
            </a:r>
          </a:p>
        </p:txBody>
      </p:sp>
      <p:sp>
        <p:nvSpPr>
          <p:cNvPr id="93203" name="Text Box 20"/>
          <p:cNvSpPr txBox="1">
            <a:spLocks noChangeArrowheads="1"/>
          </p:cNvSpPr>
          <p:nvPr/>
        </p:nvSpPr>
        <p:spPr bwMode="auto">
          <a:xfrm>
            <a:off x="1066800" y="4419600"/>
            <a:ext cx="1585913" cy="330200"/>
          </a:xfrm>
          <a:prstGeom prst="rect">
            <a:avLst/>
          </a:prstGeom>
          <a:noFill/>
          <a:ln w="9525">
            <a:noFill/>
            <a:miter lim="800000"/>
            <a:headEnd/>
            <a:tailEnd/>
          </a:ln>
        </p:spPr>
        <p:txBody>
          <a:bodyPr wrap="none" lIns="22988" tIns="11494" rIns="22988" bIns="11494">
            <a:spAutoFit/>
          </a:bodyPr>
          <a:lstStyle/>
          <a:p>
            <a:pPr defTabSz="230188"/>
            <a:r>
              <a:rPr lang="zh-TW" altLang="en-US" sz="2000" b="1">
                <a:solidFill>
                  <a:srgbClr val="000000"/>
                </a:solidFill>
                <a:ea typeface="DFKai-SB" pitchFamily="65" charset="-120"/>
              </a:rPr>
              <a:t>微白蛋白尿期</a:t>
            </a:r>
          </a:p>
        </p:txBody>
      </p:sp>
      <p:sp>
        <p:nvSpPr>
          <p:cNvPr id="93204" name="Text Box 21"/>
          <p:cNvSpPr txBox="1">
            <a:spLocks noChangeArrowheads="1"/>
          </p:cNvSpPr>
          <p:nvPr/>
        </p:nvSpPr>
        <p:spPr bwMode="auto">
          <a:xfrm>
            <a:off x="1295400" y="5257800"/>
            <a:ext cx="1071563" cy="330200"/>
          </a:xfrm>
          <a:prstGeom prst="rect">
            <a:avLst/>
          </a:prstGeom>
          <a:noFill/>
          <a:ln w="9525">
            <a:noFill/>
            <a:miter lim="800000"/>
            <a:headEnd/>
            <a:tailEnd/>
          </a:ln>
        </p:spPr>
        <p:txBody>
          <a:bodyPr wrap="none" lIns="22988" tIns="11494" rIns="22988" bIns="11494">
            <a:spAutoFit/>
          </a:bodyPr>
          <a:lstStyle/>
          <a:p>
            <a:pPr defTabSz="230188"/>
            <a:r>
              <a:rPr lang="zh-TW" altLang="en-US" sz="2000" b="1">
                <a:solidFill>
                  <a:srgbClr val="000000"/>
                </a:solidFill>
                <a:ea typeface="DFKai-SB" pitchFamily="65" charset="-120"/>
              </a:rPr>
              <a:t>蛋白尿期</a:t>
            </a:r>
          </a:p>
        </p:txBody>
      </p:sp>
      <p:sp>
        <p:nvSpPr>
          <p:cNvPr id="93205" name="Text Box 22"/>
          <p:cNvSpPr txBox="1">
            <a:spLocks noChangeArrowheads="1"/>
          </p:cNvSpPr>
          <p:nvPr/>
        </p:nvSpPr>
        <p:spPr bwMode="auto">
          <a:xfrm>
            <a:off x="1066800" y="5638800"/>
            <a:ext cx="1585913" cy="330200"/>
          </a:xfrm>
          <a:prstGeom prst="rect">
            <a:avLst/>
          </a:prstGeom>
          <a:noFill/>
          <a:ln w="9525">
            <a:noFill/>
            <a:miter lim="800000"/>
            <a:headEnd/>
            <a:tailEnd/>
          </a:ln>
        </p:spPr>
        <p:txBody>
          <a:bodyPr wrap="none" lIns="22988" tIns="11494" rIns="22988" bIns="11494">
            <a:spAutoFit/>
          </a:bodyPr>
          <a:lstStyle/>
          <a:p>
            <a:pPr defTabSz="230188"/>
            <a:r>
              <a:rPr lang="zh-TW" altLang="en-US" sz="2000" b="1">
                <a:solidFill>
                  <a:srgbClr val="000000"/>
                </a:solidFill>
                <a:ea typeface="DFKai-SB" pitchFamily="65" charset="-120"/>
              </a:rPr>
              <a:t>末期腎衰竭期</a:t>
            </a:r>
          </a:p>
        </p:txBody>
      </p:sp>
      <p:sp>
        <p:nvSpPr>
          <p:cNvPr id="93206" name="AutoShape 23"/>
          <p:cNvSpPr>
            <a:spLocks noChangeArrowheads="1"/>
          </p:cNvSpPr>
          <p:nvPr/>
        </p:nvSpPr>
        <p:spPr bwMode="auto">
          <a:xfrm>
            <a:off x="2514600" y="3886200"/>
            <a:ext cx="1077913" cy="320675"/>
          </a:xfrm>
          <a:prstGeom prst="rightArrow">
            <a:avLst>
              <a:gd name="adj1" fmla="val 50000"/>
              <a:gd name="adj2" fmla="val 84035"/>
            </a:avLst>
          </a:prstGeom>
          <a:solidFill>
            <a:srgbClr val="FFCC00"/>
          </a:solidFill>
          <a:ln w="9525">
            <a:solidFill>
              <a:schemeClr val="tx1"/>
            </a:solidFill>
            <a:miter lim="800000"/>
            <a:headEnd/>
            <a:tailEnd/>
          </a:ln>
        </p:spPr>
        <p:txBody>
          <a:bodyPr wrap="none" anchor="ctr"/>
          <a:lstStyle/>
          <a:p>
            <a:endParaRPr lang="zh-TW" altLang="en-US"/>
          </a:p>
        </p:txBody>
      </p:sp>
      <p:sp>
        <p:nvSpPr>
          <p:cNvPr id="93207" name="Rectangle 24"/>
          <p:cNvSpPr>
            <a:spLocks noChangeArrowheads="1"/>
          </p:cNvSpPr>
          <p:nvPr/>
        </p:nvSpPr>
        <p:spPr bwMode="auto">
          <a:xfrm>
            <a:off x="990600" y="152400"/>
            <a:ext cx="2438400" cy="830263"/>
          </a:xfrm>
          <a:prstGeom prst="rect">
            <a:avLst/>
          </a:prstGeom>
          <a:noFill/>
          <a:ln w="9525">
            <a:noFill/>
            <a:miter lim="800000"/>
            <a:headEnd/>
            <a:tailEnd/>
          </a:ln>
        </p:spPr>
        <p:txBody>
          <a:bodyPr>
            <a:spAutoFit/>
          </a:bodyPr>
          <a:lstStyle/>
          <a:p>
            <a:r>
              <a:rPr kumimoji="0" lang="zh-TW" altLang="en-US" sz="2000" b="1">
                <a:solidFill>
                  <a:srgbClr val="000000"/>
                </a:solidFill>
                <a:ea typeface="DFKai-SB" pitchFamily="65" charset="-120"/>
              </a:rPr>
              <a:t>    </a:t>
            </a:r>
            <a:r>
              <a:rPr kumimoji="0" lang="zh-TW" altLang="en-US" b="1">
                <a:solidFill>
                  <a:srgbClr val="000000"/>
                </a:solidFill>
                <a:ea typeface="DFKai-SB" pitchFamily="65" charset="-120"/>
              </a:rPr>
              <a:t>糖尿病</a:t>
            </a:r>
          </a:p>
          <a:p>
            <a:r>
              <a:rPr kumimoji="0" lang="zh-TW" altLang="en-US" b="1">
                <a:solidFill>
                  <a:srgbClr val="000000"/>
                </a:solidFill>
                <a:ea typeface="DFKai-SB" pitchFamily="65" charset="-120"/>
              </a:rPr>
              <a:t>腎病變分期</a:t>
            </a:r>
          </a:p>
        </p:txBody>
      </p:sp>
      <p:sp>
        <p:nvSpPr>
          <p:cNvPr id="93208" name="AutoShape 25"/>
          <p:cNvSpPr>
            <a:spLocks noChangeArrowheads="1"/>
          </p:cNvSpPr>
          <p:nvPr/>
        </p:nvSpPr>
        <p:spPr bwMode="auto">
          <a:xfrm>
            <a:off x="1752600" y="4724400"/>
            <a:ext cx="152400" cy="457200"/>
          </a:xfrm>
          <a:prstGeom prst="downArrow">
            <a:avLst>
              <a:gd name="adj1" fmla="val 50000"/>
              <a:gd name="adj2" fmla="val 75000"/>
            </a:avLst>
          </a:prstGeom>
          <a:solidFill>
            <a:schemeClr val="accent1"/>
          </a:solidFill>
          <a:ln w="9525">
            <a:solidFill>
              <a:schemeClr val="tx1"/>
            </a:solidFill>
            <a:miter lim="800000"/>
            <a:headEnd/>
            <a:tailEnd/>
          </a:ln>
        </p:spPr>
        <p:txBody>
          <a:bodyPr vert="eaVert" wrap="none" anchor="ctr"/>
          <a:lstStyle/>
          <a:p>
            <a:endParaRPr lang="zh-TW" altLang="en-US"/>
          </a:p>
        </p:txBody>
      </p:sp>
      <p:sp>
        <p:nvSpPr>
          <p:cNvPr id="93209" name="Text Box 26"/>
          <p:cNvSpPr txBox="1">
            <a:spLocks noChangeArrowheads="1"/>
          </p:cNvSpPr>
          <p:nvPr/>
        </p:nvSpPr>
        <p:spPr bwMode="auto">
          <a:xfrm>
            <a:off x="6978650" y="7451725"/>
            <a:ext cx="603250" cy="457200"/>
          </a:xfrm>
          <a:prstGeom prst="rect">
            <a:avLst/>
          </a:prstGeom>
          <a:noFill/>
          <a:ln w="9525">
            <a:noFill/>
            <a:miter lim="800000"/>
            <a:headEnd/>
            <a:tailEnd/>
          </a:ln>
        </p:spPr>
        <p:txBody>
          <a:bodyPr>
            <a:spAutoFit/>
          </a:bodyPr>
          <a:lstStyle/>
          <a:p>
            <a:pPr eaLnBrk="0" hangingPunct="0"/>
            <a:r>
              <a:rPr kumimoji="0" lang="en-US" altLang="zh-TW" b="1">
                <a:ea typeface="DFKai-SB" pitchFamily="65" charset="-120"/>
              </a:rPr>
              <a:t>C3</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3" name="Rectangle 2"/>
          <p:cNvSpPr>
            <a:spLocks noGrp="1" noChangeArrowheads="1"/>
          </p:cNvSpPr>
          <p:nvPr>
            <p:ph type="body" idx="1"/>
          </p:nvPr>
        </p:nvSpPr>
        <p:spPr>
          <a:xfrm>
            <a:off x="468313" y="1844675"/>
            <a:ext cx="7993062" cy="4525963"/>
          </a:xfrm>
        </p:spPr>
        <p:txBody>
          <a:bodyPr/>
          <a:lstStyle/>
          <a:p>
            <a:pPr eaLnBrk="1" hangingPunct="1"/>
            <a:r>
              <a:rPr lang="zh-TW" altLang="en-US" sz="3600" smtClean="0">
                <a:solidFill>
                  <a:srgbClr val="000000"/>
                </a:solidFill>
                <a:latin typeface="DFKai-SB" pitchFamily="65" charset="-120"/>
                <a:ea typeface="DFKai-SB" pitchFamily="65" charset="-120"/>
              </a:rPr>
              <a:t>李太太有多年的糖尿病，大約半年前開始，腳趾開始發麻，漸漸地向腳踝、小腿延伸，接著手指也跟著麻起來；李太太很緊張，以為是不是中風了，</a:t>
            </a:r>
            <a:r>
              <a:rPr lang="zh-TW" altLang="zh-TW" sz="3600" smtClean="0">
                <a:solidFill>
                  <a:srgbClr val="000000"/>
                </a:solidFill>
                <a:latin typeface="DFKai-SB" pitchFamily="65" charset="-120"/>
                <a:ea typeface="DFKai-SB" pitchFamily="65" charset="-120"/>
              </a:rPr>
              <a:t>〝</a:t>
            </a:r>
            <a:r>
              <a:rPr lang="zh-TW" altLang="en-US" sz="3600" smtClean="0">
                <a:solidFill>
                  <a:srgbClr val="000000"/>
                </a:solidFill>
                <a:latin typeface="DFKai-SB" pitchFamily="65" charset="-120"/>
                <a:ea typeface="DFKai-SB" pitchFamily="65" charset="-120"/>
              </a:rPr>
              <a:t>血路不通</a:t>
            </a:r>
            <a:r>
              <a:rPr lang="zh-TW" altLang="zh-TW" sz="3600" smtClean="0">
                <a:solidFill>
                  <a:srgbClr val="000000"/>
                </a:solidFill>
                <a:latin typeface="DFKai-SB" pitchFamily="65" charset="-120"/>
                <a:ea typeface="DFKai-SB" pitchFamily="65" charset="-120"/>
              </a:rPr>
              <a:t>〞</a:t>
            </a:r>
            <a:r>
              <a:rPr lang="zh-TW" altLang="en-US" sz="3600" smtClean="0">
                <a:solidFill>
                  <a:srgbClr val="000000"/>
                </a:solidFill>
                <a:latin typeface="DFKai-SB" pitchFamily="65" charset="-120"/>
                <a:ea typeface="DFKai-SB" pitchFamily="65" charset="-120"/>
              </a:rPr>
              <a:t>，趕快去找醫師，醫師說這是</a:t>
            </a:r>
            <a:r>
              <a:rPr lang="zh-TW" altLang="en-US" sz="3600" b="1" smtClean="0">
                <a:solidFill>
                  <a:srgbClr val="C00000"/>
                </a:solidFill>
                <a:latin typeface="DFKai-SB" pitchFamily="65" charset="-120"/>
                <a:ea typeface="DFKai-SB" pitchFamily="65" charset="-120"/>
              </a:rPr>
              <a:t>糖尿病所引起的周邊神經病變</a:t>
            </a:r>
            <a:r>
              <a:rPr lang="zh-TW" altLang="en-US" sz="3600" smtClean="0">
                <a:solidFill>
                  <a:srgbClr val="000000"/>
                </a:solidFill>
                <a:latin typeface="DFKai-SB" pitchFamily="65" charset="-120"/>
                <a:ea typeface="DFKai-SB" pitchFamily="65" charset="-120"/>
              </a:rPr>
              <a:t>。</a:t>
            </a:r>
          </a:p>
        </p:txBody>
      </p:sp>
      <p:sp>
        <p:nvSpPr>
          <p:cNvPr id="95234" name="Rectangle 3"/>
          <p:cNvSpPr>
            <a:spLocks noGrp="1" noChangeArrowheads="1"/>
          </p:cNvSpPr>
          <p:nvPr>
            <p:ph type="title"/>
          </p:nvPr>
        </p:nvSpPr>
        <p:spPr>
          <a:xfrm>
            <a:off x="971550" y="404813"/>
            <a:ext cx="7772400" cy="1143000"/>
          </a:xfrm>
        </p:spPr>
        <p:txBody>
          <a:bodyPr/>
          <a:lstStyle/>
          <a:p>
            <a:pPr algn="ctr" eaLnBrk="1" hangingPunct="1"/>
            <a:r>
              <a:rPr lang="zh-TW" altLang="en-US" b="1" smtClean="0">
                <a:solidFill>
                  <a:srgbClr val="000099"/>
                </a:solidFill>
                <a:latin typeface="DFKai-SB" pitchFamily="65" charset="-120"/>
                <a:ea typeface="DFKai-SB" pitchFamily="65" charset="-120"/>
              </a:rPr>
              <a:t>真 人 真 事</a:t>
            </a: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7" name="Picture 3"/>
          <p:cNvPicPr>
            <a:picLocks noChangeAspect="1" noChangeArrowheads="1"/>
          </p:cNvPicPr>
          <p:nvPr/>
        </p:nvPicPr>
        <p:blipFill>
          <a:blip r:embed="rId3" cstate="print"/>
          <a:srcRect/>
          <a:stretch>
            <a:fillRect/>
          </a:stretch>
        </p:blipFill>
        <p:spPr bwMode="auto">
          <a:xfrm>
            <a:off x="0" y="3284538"/>
            <a:ext cx="2093913" cy="3241675"/>
          </a:xfrm>
          <a:prstGeom prst="rect">
            <a:avLst/>
          </a:prstGeom>
          <a:noFill/>
          <a:ln w="9525">
            <a:noFill/>
            <a:miter lim="800000"/>
            <a:headEnd/>
            <a:tailEnd/>
          </a:ln>
        </p:spPr>
      </p:pic>
      <p:sp>
        <p:nvSpPr>
          <p:cNvPr id="96258" name="橢圓形圖說文字 6"/>
          <p:cNvSpPr>
            <a:spLocks noChangeArrowheads="1"/>
          </p:cNvSpPr>
          <p:nvPr/>
        </p:nvSpPr>
        <p:spPr bwMode="auto">
          <a:xfrm>
            <a:off x="2555875" y="3716338"/>
            <a:ext cx="4679950" cy="2089150"/>
          </a:xfrm>
          <a:prstGeom prst="wedgeEllipseCallout">
            <a:avLst>
              <a:gd name="adj1" fmla="val 53134"/>
              <a:gd name="adj2" fmla="val 37259"/>
            </a:avLst>
          </a:prstGeom>
          <a:solidFill>
            <a:srgbClr val="CCFFCC"/>
          </a:solidFill>
          <a:ln w="28575">
            <a:solidFill>
              <a:schemeClr val="tx1"/>
            </a:solidFill>
            <a:round/>
            <a:headEnd/>
            <a:tailEnd/>
          </a:ln>
        </p:spPr>
        <p:txBody>
          <a:bodyPr/>
          <a:lstStyle/>
          <a:p>
            <a:r>
              <a:rPr lang="zh-TW" altLang="en-US" sz="3200">
                <a:solidFill>
                  <a:srgbClr val="000000"/>
                </a:solidFill>
                <a:latin typeface="DFKai-SB" pitchFamily="65" charset="-120"/>
                <a:ea typeface="DFKai-SB" pitchFamily="65" charset="-120"/>
              </a:rPr>
              <a:t>什麼</a:t>
            </a:r>
            <a:r>
              <a:rPr lang="en-US" altLang="zh-TW" sz="3200">
                <a:solidFill>
                  <a:srgbClr val="000000"/>
                </a:solidFill>
                <a:latin typeface="DFKai-SB" pitchFamily="65" charset="-120"/>
                <a:ea typeface="DFKai-SB" pitchFamily="65" charset="-120"/>
              </a:rPr>
              <a:t>? </a:t>
            </a:r>
            <a:r>
              <a:rPr lang="zh-TW" altLang="en-US" sz="3200">
                <a:solidFill>
                  <a:srgbClr val="000000"/>
                </a:solidFill>
                <a:latin typeface="DFKai-SB" pitchFamily="65" charset="-120"/>
                <a:ea typeface="DFKai-SB" pitchFamily="65" charset="-120"/>
              </a:rPr>
              <a:t>糖尿病會破壞神經 </a:t>
            </a:r>
            <a:r>
              <a:rPr lang="en-US" altLang="zh-TW" sz="3200">
                <a:solidFill>
                  <a:srgbClr val="000000"/>
                </a:solidFill>
                <a:latin typeface="DFKai-SB" pitchFamily="65" charset="-120"/>
                <a:ea typeface="DFKai-SB" pitchFamily="65" charset="-120"/>
              </a:rPr>
              <a:t>? </a:t>
            </a:r>
            <a:r>
              <a:rPr lang="zh-TW" altLang="en-US" sz="3200">
                <a:solidFill>
                  <a:srgbClr val="000000"/>
                </a:solidFill>
                <a:latin typeface="DFKai-SB" pitchFamily="65" charset="-120"/>
                <a:ea typeface="DFKai-SB" pitchFamily="65" charset="-120"/>
              </a:rPr>
              <a:t>我有沒有聽錯 </a:t>
            </a:r>
            <a:r>
              <a:rPr lang="en-US" altLang="zh-TW" sz="3200">
                <a:solidFill>
                  <a:srgbClr val="000000"/>
                </a:solidFill>
                <a:latin typeface="DFKai-SB" pitchFamily="65" charset="-120"/>
                <a:ea typeface="DFKai-SB" pitchFamily="65" charset="-120"/>
              </a:rPr>
              <a:t>? </a:t>
            </a:r>
            <a:endParaRPr lang="zh-TW" altLang="en-US" sz="3200">
              <a:solidFill>
                <a:srgbClr val="000000"/>
              </a:solidFill>
              <a:latin typeface="DFKai-SB" pitchFamily="65" charset="-120"/>
              <a:ea typeface="DFKai-SB" pitchFamily="65" charset="-120"/>
            </a:endParaRPr>
          </a:p>
        </p:txBody>
      </p:sp>
      <p:sp>
        <p:nvSpPr>
          <p:cNvPr id="11" name="橢圓形圖說文字 10"/>
          <p:cNvSpPr>
            <a:spLocks noChangeArrowheads="1"/>
          </p:cNvSpPr>
          <p:nvPr/>
        </p:nvSpPr>
        <p:spPr bwMode="auto">
          <a:xfrm>
            <a:off x="1763713" y="765175"/>
            <a:ext cx="7129462" cy="2232025"/>
          </a:xfrm>
          <a:prstGeom prst="wedgeEllipseCallout">
            <a:avLst>
              <a:gd name="adj1" fmla="val -48616"/>
              <a:gd name="adj2" fmla="val 88630"/>
            </a:avLst>
          </a:prstGeom>
          <a:solidFill>
            <a:srgbClr val="FDE6C1"/>
          </a:solidFill>
          <a:ln w="9525">
            <a:solidFill>
              <a:schemeClr val="tx1"/>
            </a:solidFill>
            <a:round/>
            <a:headEnd/>
            <a:tailEnd/>
          </a:ln>
        </p:spPr>
        <p:txBody>
          <a:bodyPr/>
          <a:lstStyle/>
          <a:p>
            <a:r>
              <a:rPr lang="zh-TW" altLang="en-US" sz="3200">
                <a:solidFill>
                  <a:srgbClr val="000000"/>
                </a:solidFill>
                <a:latin typeface="DFKai-SB" pitchFamily="65" charset="-120"/>
                <a:ea typeface="DFKai-SB" pitchFamily="65" charset="-120"/>
              </a:rPr>
              <a:t>你沒聽錯，很多人跟你一樣都不知道。</a:t>
            </a:r>
            <a:endParaRPr lang="en-US" altLang="zh-TW" sz="3200">
              <a:solidFill>
                <a:srgbClr val="000000"/>
              </a:solidFill>
              <a:latin typeface="DFKai-SB" pitchFamily="65" charset="-120"/>
              <a:ea typeface="DFKai-SB" pitchFamily="65" charset="-120"/>
            </a:endParaRPr>
          </a:p>
          <a:p>
            <a:r>
              <a:rPr lang="zh-TW" altLang="en-US" sz="3200">
                <a:solidFill>
                  <a:srgbClr val="000000"/>
                </a:solidFill>
                <a:latin typeface="DFKai-SB" pitchFamily="65" charset="-120"/>
                <a:ea typeface="DFKai-SB" pitchFamily="65" charset="-120"/>
              </a:rPr>
              <a:t>   現在就讓我告訴你吧  </a:t>
            </a:r>
            <a:r>
              <a:rPr lang="en-US" altLang="zh-TW" sz="3200">
                <a:solidFill>
                  <a:srgbClr val="000000"/>
                </a:solidFill>
                <a:latin typeface="DFKai-SB" pitchFamily="65" charset="-120"/>
                <a:ea typeface="DFKai-SB" pitchFamily="65" charset="-120"/>
              </a:rPr>
              <a:t>!</a:t>
            </a:r>
            <a:endParaRPr lang="zh-TW" altLang="en-US" sz="3200">
              <a:solidFill>
                <a:srgbClr val="000000"/>
              </a:solidFill>
              <a:latin typeface="DFKai-SB" pitchFamily="65" charset="-120"/>
              <a:ea typeface="DFKai-SB" pitchFamily="65" charset="-120"/>
            </a:endParaRPr>
          </a:p>
        </p:txBody>
      </p:sp>
      <p:graphicFrame>
        <p:nvGraphicFramePr>
          <p:cNvPr id="96260" name="Object 2"/>
          <p:cNvGraphicFramePr>
            <a:graphicFrameLocks noChangeAspect="1"/>
          </p:cNvGraphicFramePr>
          <p:nvPr/>
        </p:nvGraphicFramePr>
        <p:xfrm>
          <a:off x="7553325" y="5300663"/>
          <a:ext cx="1557338" cy="1557337"/>
        </p:xfrm>
        <a:graphic>
          <a:graphicData uri="http://schemas.openxmlformats.org/presentationml/2006/ole">
            <p:oleObj spid="_x0000_s96260" name="點陣圖影像" r:id="rId4" imgW="980952" imgH="980952" progId="Paint.Picture">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idx="4294967295"/>
          </p:nvPr>
        </p:nvSpPr>
        <p:spPr>
          <a:xfrm>
            <a:off x="611188" y="692150"/>
            <a:ext cx="8229600" cy="608013"/>
          </a:xfrm>
        </p:spPr>
        <p:txBody>
          <a:bodyPr/>
          <a:lstStyle/>
          <a:p>
            <a:pPr algn="ctr" eaLnBrk="1" hangingPunct="1"/>
            <a:r>
              <a:rPr lang="zh-TW" altLang="en-US" b="1" smtClean="0">
                <a:solidFill>
                  <a:srgbClr val="0000F0"/>
                </a:solidFill>
                <a:latin typeface="DFKai-SB" pitchFamily="65" charset="-120"/>
                <a:ea typeface="DFKai-SB" pitchFamily="65" charset="-120"/>
              </a:rPr>
              <a:t>甚麼是糖尿病神經病變 </a:t>
            </a:r>
            <a:r>
              <a:rPr lang="en-US" altLang="zh-TW" b="1" smtClean="0">
                <a:solidFill>
                  <a:srgbClr val="0000F0"/>
                </a:solidFill>
                <a:latin typeface="DFKai-SB" pitchFamily="65" charset="-120"/>
                <a:ea typeface="DFKai-SB" pitchFamily="65" charset="-120"/>
              </a:rPr>
              <a:t>?</a:t>
            </a:r>
          </a:p>
        </p:txBody>
      </p:sp>
      <p:sp>
        <p:nvSpPr>
          <p:cNvPr id="97282" name="Rectangle 3"/>
          <p:cNvSpPr>
            <a:spLocks noGrp="1" noChangeArrowheads="1"/>
          </p:cNvSpPr>
          <p:nvPr>
            <p:ph type="body" idx="4294967295"/>
          </p:nvPr>
        </p:nvSpPr>
        <p:spPr>
          <a:xfrm>
            <a:off x="827088" y="1484313"/>
            <a:ext cx="7772400" cy="4114800"/>
          </a:xfrm>
        </p:spPr>
        <p:txBody>
          <a:bodyPr/>
          <a:lstStyle/>
          <a:p>
            <a:pPr eaLnBrk="1" hangingPunct="1"/>
            <a:r>
              <a:rPr lang="zh-TW" altLang="en-US" sz="4000" smtClean="0">
                <a:solidFill>
                  <a:srgbClr val="000000"/>
                </a:solidFill>
                <a:ea typeface="DFKai-SB" pitchFamily="65" charset="-120"/>
              </a:rPr>
              <a:t>神經病變是發生在糖尿病的患者身上的神經遭受到破壞，使得神經功能缺損。</a:t>
            </a:r>
          </a:p>
          <a:p>
            <a:pPr eaLnBrk="1" hangingPunct="1"/>
            <a:endParaRPr lang="zh-TW" altLang="en-US" sz="4000" smtClean="0">
              <a:solidFill>
                <a:srgbClr val="000000"/>
              </a:solidFill>
            </a:endParaRPr>
          </a:p>
          <a:p>
            <a:pPr eaLnBrk="1" hangingPunct="1"/>
            <a:endParaRPr lang="zh-TW" altLang="en-US" smtClean="0">
              <a:solidFill>
                <a:srgbClr val="000000"/>
              </a:solidFill>
            </a:endParaRPr>
          </a:p>
        </p:txBody>
      </p:sp>
      <p:pic>
        <p:nvPicPr>
          <p:cNvPr id="97283" name="Picture 4" descr="foot 2"/>
          <p:cNvPicPr>
            <a:picLocks noChangeAspect="1" noChangeArrowheads="1"/>
          </p:cNvPicPr>
          <p:nvPr/>
        </p:nvPicPr>
        <p:blipFill>
          <a:blip r:embed="rId3" cstate="print"/>
          <a:srcRect/>
          <a:stretch>
            <a:fillRect/>
          </a:stretch>
        </p:blipFill>
        <p:spPr bwMode="auto">
          <a:xfrm>
            <a:off x="827088" y="3500438"/>
            <a:ext cx="3657600" cy="2562225"/>
          </a:xfrm>
          <a:prstGeom prst="rect">
            <a:avLst/>
          </a:prstGeom>
          <a:noFill/>
          <a:ln w="9525">
            <a:noFill/>
            <a:miter lim="800000"/>
            <a:headEnd/>
            <a:tailEnd/>
          </a:ln>
        </p:spPr>
      </p:pic>
      <p:pic>
        <p:nvPicPr>
          <p:cNvPr id="97284" name="Picture 5" descr="foot 1"/>
          <p:cNvPicPr>
            <a:picLocks noChangeAspect="1" noChangeArrowheads="1"/>
          </p:cNvPicPr>
          <p:nvPr/>
        </p:nvPicPr>
        <p:blipFill>
          <a:blip r:embed="rId4" cstate="print"/>
          <a:srcRect/>
          <a:stretch>
            <a:fillRect/>
          </a:stretch>
        </p:blipFill>
        <p:spPr bwMode="auto">
          <a:xfrm>
            <a:off x="4859338" y="3500438"/>
            <a:ext cx="3581400"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29" name="Rectangle 2"/>
          <p:cNvSpPr>
            <a:spLocks noGrp="1" noChangeArrowheads="1"/>
          </p:cNvSpPr>
          <p:nvPr>
            <p:ph type="title" idx="4294967295"/>
          </p:nvPr>
        </p:nvSpPr>
        <p:spPr>
          <a:xfrm>
            <a:off x="468313" y="836613"/>
            <a:ext cx="7772400" cy="608012"/>
          </a:xfrm>
        </p:spPr>
        <p:txBody>
          <a:bodyPr/>
          <a:lstStyle/>
          <a:p>
            <a:pPr algn="ctr" eaLnBrk="1" hangingPunct="1"/>
            <a:r>
              <a:rPr lang="zh-TW" altLang="en-US" b="1" smtClean="0">
                <a:solidFill>
                  <a:srgbClr val="0000F0"/>
                </a:solidFill>
                <a:latin typeface="DFKai-SB" pitchFamily="65" charset="-120"/>
                <a:ea typeface="DFKai-SB" pitchFamily="65" charset="-120"/>
              </a:rPr>
              <a:t>神經病變的症狀</a:t>
            </a:r>
          </a:p>
        </p:txBody>
      </p:sp>
      <p:sp>
        <p:nvSpPr>
          <p:cNvPr id="99330" name="Rectangle 3"/>
          <p:cNvSpPr>
            <a:spLocks noGrp="1" noChangeArrowheads="1"/>
          </p:cNvSpPr>
          <p:nvPr>
            <p:ph type="body" sz="half" idx="4294967295"/>
          </p:nvPr>
        </p:nvSpPr>
        <p:spPr>
          <a:xfrm>
            <a:off x="468313" y="2060575"/>
            <a:ext cx="4876800" cy="4191000"/>
          </a:xfrm>
        </p:spPr>
        <p:txBody>
          <a:bodyPr/>
          <a:lstStyle/>
          <a:p>
            <a:pPr eaLnBrk="1" hangingPunct="1"/>
            <a:r>
              <a:rPr lang="zh-TW" altLang="en-US" smtClean="0">
                <a:solidFill>
                  <a:srgbClr val="000000"/>
                </a:solidFill>
                <a:latin typeface="DFKai-SB" pitchFamily="65" charset="-120"/>
                <a:ea typeface="DFKai-SB" pitchFamily="65" charset="-120"/>
              </a:rPr>
              <a:t>手腳痛、麻麻的</a:t>
            </a:r>
          </a:p>
          <a:p>
            <a:pPr eaLnBrk="1" hangingPunct="1"/>
            <a:r>
              <a:rPr lang="zh-TW" altLang="en-US" smtClean="0">
                <a:solidFill>
                  <a:srgbClr val="000000"/>
                </a:solidFill>
                <a:latin typeface="DFKai-SB" pitchFamily="65" charset="-120"/>
                <a:ea typeface="DFKai-SB" pitchFamily="65" charset="-120"/>
              </a:rPr>
              <a:t>頭暈 </a:t>
            </a:r>
          </a:p>
          <a:p>
            <a:pPr eaLnBrk="1" hangingPunct="1"/>
            <a:r>
              <a:rPr lang="zh-TW" altLang="en-US" smtClean="0">
                <a:solidFill>
                  <a:srgbClr val="000000"/>
                </a:solidFill>
                <a:latin typeface="DFKai-SB" pitchFamily="65" charset="-120"/>
                <a:ea typeface="DFKai-SB" pitchFamily="65" charset="-120"/>
              </a:rPr>
              <a:t>頭重腳輕容易跌倒 </a:t>
            </a:r>
          </a:p>
          <a:p>
            <a:pPr eaLnBrk="1" hangingPunct="1"/>
            <a:r>
              <a:rPr lang="zh-TW" altLang="en-US" smtClean="0">
                <a:solidFill>
                  <a:srgbClr val="000000"/>
                </a:solidFill>
                <a:latin typeface="DFKai-SB" pitchFamily="65" charset="-120"/>
                <a:ea typeface="DFKai-SB" pitchFamily="65" charset="-120"/>
              </a:rPr>
              <a:t>習慣性便秘或腹瀉 </a:t>
            </a:r>
          </a:p>
          <a:p>
            <a:pPr eaLnBrk="1" hangingPunct="1"/>
            <a:endParaRPr lang="zh-TW" altLang="en-US" smtClean="0">
              <a:solidFill>
                <a:srgbClr val="000000"/>
              </a:solidFill>
              <a:latin typeface="DFKai-SB" pitchFamily="65" charset="-120"/>
              <a:ea typeface="DFKai-SB" pitchFamily="65" charset="-120"/>
            </a:endParaRPr>
          </a:p>
          <a:p>
            <a:pPr eaLnBrk="1" hangingPunct="1"/>
            <a:endParaRPr lang="zh-TW" altLang="en-US" smtClean="0">
              <a:solidFill>
                <a:srgbClr val="000000"/>
              </a:solidFill>
              <a:latin typeface="DFKai-SB" pitchFamily="65" charset="-120"/>
              <a:ea typeface="DFKai-SB" pitchFamily="65" charset="-120"/>
            </a:endParaRPr>
          </a:p>
        </p:txBody>
      </p:sp>
      <p:sp>
        <p:nvSpPr>
          <p:cNvPr id="99331" name="Rectangle 4"/>
          <p:cNvSpPr>
            <a:spLocks noGrp="1" noChangeArrowheads="1"/>
          </p:cNvSpPr>
          <p:nvPr>
            <p:ph type="body" sz="half" idx="4294967295"/>
          </p:nvPr>
        </p:nvSpPr>
        <p:spPr>
          <a:xfrm>
            <a:off x="4572000" y="2133600"/>
            <a:ext cx="4249738" cy="4456113"/>
          </a:xfrm>
        </p:spPr>
        <p:txBody>
          <a:bodyPr/>
          <a:lstStyle/>
          <a:p>
            <a:pPr eaLnBrk="1" hangingPunct="1"/>
            <a:r>
              <a:rPr lang="zh-TW" altLang="en-US" smtClean="0">
                <a:solidFill>
                  <a:srgbClr val="000000"/>
                </a:solidFill>
                <a:latin typeface="DFKai-SB" pitchFamily="65" charset="-120"/>
                <a:ea typeface="DFKai-SB" pitchFamily="65" charset="-120"/>
              </a:rPr>
              <a:t>解尿困難或尿失禁</a:t>
            </a:r>
          </a:p>
          <a:p>
            <a:pPr eaLnBrk="1" hangingPunct="1"/>
            <a:r>
              <a:rPr lang="zh-TW" altLang="en-US" smtClean="0">
                <a:solidFill>
                  <a:srgbClr val="000000"/>
                </a:solidFill>
                <a:latin typeface="DFKai-SB" pitchFamily="65" charset="-120"/>
                <a:ea typeface="DFKai-SB" pitchFamily="65" charset="-120"/>
              </a:rPr>
              <a:t>男性勃起障礙 </a:t>
            </a:r>
          </a:p>
          <a:p>
            <a:pPr eaLnBrk="1" hangingPunct="1"/>
            <a:r>
              <a:rPr lang="zh-TW" altLang="en-US" smtClean="0">
                <a:solidFill>
                  <a:srgbClr val="000000"/>
                </a:solidFill>
                <a:latin typeface="DFKai-SB" pitchFamily="65" charset="-120"/>
                <a:ea typeface="DFKai-SB" pitchFamily="65" charset="-120"/>
              </a:rPr>
              <a:t>肢體大量出汗 </a:t>
            </a:r>
          </a:p>
          <a:p>
            <a:pPr eaLnBrk="1" hangingPunct="1"/>
            <a:r>
              <a:rPr lang="zh-TW" altLang="en-US" smtClean="0">
                <a:solidFill>
                  <a:srgbClr val="000000"/>
                </a:solidFill>
                <a:latin typeface="DFKai-SB" pitchFamily="65" charset="-120"/>
                <a:ea typeface="DFKai-SB" pitchFamily="65" charset="-120"/>
              </a:rPr>
              <a:t>對光線的適應變差 </a:t>
            </a:r>
          </a:p>
          <a:p>
            <a:pPr eaLnBrk="1" hangingPunct="1"/>
            <a:endParaRPr lang="zh-TW" altLang="en-US" smtClean="0">
              <a:solidFill>
                <a:srgbClr val="000000"/>
              </a:solidFill>
              <a:latin typeface="DFKai-SB" pitchFamily="65" charset="-120"/>
              <a:ea typeface="DFKai-SB" pitchFamily="65" charset="-120"/>
            </a:endParaRPr>
          </a:p>
        </p:txBody>
      </p:sp>
      <p:pic>
        <p:nvPicPr>
          <p:cNvPr id="99332" name="Picture 5" descr="娃娃2"/>
          <p:cNvPicPr>
            <a:picLocks noChangeAspect="1" noChangeArrowheads="1"/>
          </p:cNvPicPr>
          <p:nvPr/>
        </p:nvPicPr>
        <p:blipFill>
          <a:blip r:embed="rId3" cstate="print"/>
          <a:srcRect/>
          <a:stretch>
            <a:fillRect/>
          </a:stretch>
        </p:blipFill>
        <p:spPr bwMode="auto">
          <a:xfrm>
            <a:off x="6400800" y="0"/>
            <a:ext cx="2743200" cy="211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684213" y="765175"/>
            <a:ext cx="8229600" cy="606425"/>
          </a:xfrm>
        </p:spPr>
        <p:txBody>
          <a:bodyPr/>
          <a:lstStyle/>
          <a:p>
            <a:pPr algn="ctr"/>
            <a:r>
              <a:rPr lang="zh-TW" altLang="en-US" sz="5400" b="1" smtClean="0">
                <a:solidFill>
                  <a:srgbClr val="0000F0"/>
                </a:solidFill>
                <a:latin typeface="DFKai-SB" pitchFamily="65" charset="-120"/>
                <a:ea typeface="DFKai-SB" pitchFamily="65" charset="-120"/>
              </a:rPr>
              <a:t>什麼是大血管病變</a:t>
            </a:r>
            <a:r>
              <a:rPr lang="en-US" altLang="zh-TW" sz="5400" b="1" smtClean="0">
                <a:solidFill>
                  <a:srgbClr val="0000F0"/>
                </a:solidFill>
                <a:latin typeface="DFKai-SB" pitchFamily="65" charset="-120"/>
                <a:ea typeface="DFKai-SB" pitchFamily="65" charset="-120"/>
              </a:rPr>
              <a:t> ?</a:t>
            </a:r>
          </a:p>
        </p:txBody>
      </p:sp>
      <p:sp>
        <p:nvSpPr>
          <p:cNvPr id="101378" name="Rectangle 3"/>
          <p:cNvSpPr>
            <a:spLocks noGrp="1" noChangeArrowheads="1"/>
          </p:cNvSpPr>
          <p:nvPr>
            <p:ph type="body" idx="1"/>
          </p:nvPr>
        </p:nvSpPr>
        <p:spPr>
          <a:xfrm>
            <a:off x="228600" y="1828800"/>
            <a:ext cx="8915400" cy="4267200"/>
          </a:xfrm>
        </p:spPr>
        <p:txBody>
          <a:bodyPr/>
          <a:lstStyle/>
          <a:p>
            <a:r>
              <a:rPr lang="zh-TW" altLang="en-US" sz="3400" smtClean="0">
                <a:solidFill>
                  <a:srgbClr val="000000"/>
                </a:solidFill>
                <a:latin typeface="DFKai-SB" pitchFamily="65" charset="-120"/>
                <a:ea typeface="DFKai-SB" pitchFamily="65" charset="-120"/>
              </a:rPr>
              <a:t>糖尿病會促進血管的</a:t>
            </a:r>
            <a:r>
              <a:rPr lang="zh-TW" altLang="en-US" sz="3400" b="1" u="sng" smtClean="0">
                <a:solidFill>
                  <a:srgbClr val="000000"/>
                </a:solidFill>
                <a:latin typeface="DFKai-SB" pitchFamily="65" charset="-120"/>
                <a:ea typeface="DFKai-SB" pitchFamily="65" charset="-120"/>
              </a:rPr>
              <a:t>老化</a:t>
            </a:r>
            <a:r>
              <a:rPr lang="zh-TW" altLang="en-US" sz="3400" smtClean="0">
                <a:solidFill>
                  <a:srgbClr val="000000"/>
                </a:solidFill>
                <a:latin typeface="DFKai-SB" pitchFamily="65" charset="-120"/>
                <a:ea typeface="DFKai-SB" pitchFamily="65" charset="-120"/>
              </a:rPr>
              <a:t>而引起</a:t>
            </a:r>
            <a:r>
              <a:rPr lang="zh-TW" altLang="en-US" sz="3400" b="1" u="sng" smtClean="0">
                <a:solidFill>
                  <a:srgbClr val="000000"/>
                </a:solidFill>
                <a:latin typeface="DFKai-SB" pitchFamily="65" charset="-120"/>
                <a:ea typeface="DFKai-SB" pitchFamily="65" charset="-120"/>
              </a:rPr>
              <a:t>動脈硬化</a:t>
            </a:r>
            <a:r>
              <a:rPr lang="zh-TW" altLang="en-US" sz="3400" smtClean="0">
                <a:solidFill>
                  <a:srgbClr val="000000"/>
                </a:solidFill>
                <a:latin typeface="DFKai-SB" pitchFamily="65" charset="-120"/>
                <a:ea typeface="DFKai-SB" pitchFamily="65" charset="-120"/>
              </a:rPr>
              <a:t>。</a:t>
            </a:r>
          </a:p>
        </p:txBody>
      </p:sp>
      <p:sp>
        <p:nvSpPr>
          <p:cNvPr id="121860" name="Rectangle 4"/>
          <p:cNvSpPr>
            <a:spLocks noChangeArrowheads="1"/>
          </p:cNvSpPr>
          <p:nvPr/>
        </p:nvSpPr>
        <p:spPr bwMode="auto">
          <a:xfrm>
            <a:off x="685800" y="838200"/>
            <a:ext cx="58293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folHlink"/>
              </a:buClr>
              <a:buSzPct val="75000"/>
              <a:buFont typeface="Wingdings" pitchFamily="2" charset="2"/>
              <a:buChar char="n"/>
            </a:pPr>
            <a:endParaRPr lang="zh-TW" altLang="en-US" b="1">
              <a:solidFill>
                <a:srgbClr val="0000CC"/>
              </a:solidFill>
              <a:latin typeface="DFKai-SB" pitchFamily="65" charset="-120"/>
              <a:ea typeface="DFKai-SB" pitchFamily="65" charset="-120"/>
            </a:endParaRPr>
          </a:p>
        </p:txBody>
      </p:sp>
      <p:pic>
        <p:nvPicPr>
          <p:cNvPr id="121861" name="Picture 5" descr="j8_9_1"/>
          <p:cNvPicPr>
            <a:picLocks noChangeAspect="1" noChangeArrowheads="1"/>
          </p:cNvPicPr>
          <p:nvPr/>
        </p:nvPicPr>
        <p:blipFill>
          <a:blip r:embed="rId2" cstate="print"/>
          <a:srcRect/>
          <a:stretch>
            <a:fillRect/>
          </a:stretch>
        </p:blipFill>
        <p:spPr bwMode="auto">
          <a:xfrm>
            <a:off x="7543800" y="3352800"/>
            <a:ext cx="1314450" cy="1930400"/>
          </a:xfrm>
          <a:prstGeom prst="rect">
            <a:avLst/>
          </a:prstGeom>
          <a:noFill/>
          <a:ln w="9525">
            <a:noFill/>
            <a:miter lim="800000"/>
            <a:headEnd/>
            <a:tailEnd/>
          </a:ln>
        </p:spPr>
      </p:pic>
      <p:pic>
        <p:nvPicPr>
          <p:cNvPr id="121862" name="Picture 6" descr="1s"/>
          <p:cNvPicPr>
            <a:picLocks noChangeAspect="1" noChangeArrowheads="1"/>
          </p:cNvPicPr>
          <p:nvPr/>
        </p:nvPicPr>
        <p:blipFill>
          <a:blip r:embed="rId3" cstate="print"/>
          <a:srcRect/>
          <a:stretch>
            <a:fillRect/>
          </a:stretch>
        </p:blipFill>
        <p:spPr bwMode="auto">
          <a:xfrm>
            <a:off x="304800" y="3581400"/>
            <a:ext cx="1138238" cy="1600200"/>
          </a:xfrm>
          <a:prstGeom prst="rect">
            <a:avLst/>
          </a:prstGeom>
          <a:noFill/>
          <a:ln w="9525">
            <a:noFill/>
            <a:miter lim="800000"/>
            <a:headEnd/>
            <a:tailEnd/>
          </a:ln>
        </p:spPr>
      </p:pic>
      <p:pic>
        <p:nvPicPr>
          <p:cNvPr id="121863" name="Picture 7" descr="2s"/>
          <p:cNvPicPr>
            <a:picLocks noChangeAspect="1" noChangeArrowheads="1"/>
          </p:cNvPicPr>
          <p:nvPr/>
        </p:nvPicPr>
        <p:blipFill>
          <a:blip r:embed="rId4" cstate="print"/>
          <a:srcRect/>
          <a:stretch>
            <a:fillRect/>
          </a:stretch>
        </p:blipFill>
        <p:spPr bwMode="auto">
          <a:xfrm>
            <a:off x="1981200" y="3581400"/>
            <a:ext cx="1160463" cy="1600200"/>
          </a:xfrm>
          <a:prstGeom prst="rect">
            <a:avLst/>
          </a:prstGeom>
          <a:noFill/>
          <a:ln w="9525">
            <a:noFill/>
            <a:miter lim="800000"/>
            <a:headEnd/>
            <a:tailEnd/>
          </a:ln>
        </p:spPr>
      </p:pic>
      <p:pic>
        <p:nvPicPr>
          <p:cNvPr id="121864" name="Picture 8" descr="3s"/>
          <p:cNvPicPr>
            <a:picLocks noChangeAspect="1" noChangeArrowheads="1"/>
          </p:cNvPicPr>
          <p:nvPr/>
        </p:nvPicPr>
        <p:blipFill>
          <a:blip r:embed="rId5" cstate="print"/>
          <a:srcRect/>
          <a:stretch>
            <a:fillRect/>
          </a:stretch>
        </p:blipFill>
        <p:spPr bwMode="auto">
          <a:xfrm>
            <a:off x="3581400" y="3581400"/>
            <a:ext cx="1235075" cy="1600200"/>
          </a:xfrm>
          <a:prstGeom prst="rect">
            <a:avLst/>
          </a:prstGeom>
          <a:noFill/>
          <a:ln w="9525">
            <a:noFill/>
            <a:miter lim="800000"/>
            <a:headEnd/>
            <a:tailEnd/>
          </a:ln>
        </p:spPr>
      </p:pic>
      <p:pic>
        <p:nvPicPr>
          <p:cNvPr id="121865" name="Picture 9" descr="4s"/>
          <p:cNvPicPr>
            <a:picLocks noChangeAspect="1" noChangeArrowheads="1"/>
          </p:cNvPicPr>
          <p:nvPr/>
        </p:nvPicPr>
        <p:blipFill>
          <a:blip r:embed="rId6" cstate="print"/>
          <a:srcRect/>
          <a:stretch>
            <a:fillRect/>
          </a:stretch>
        </p:blipFill>
        <p:spPr bwMode="auto">
          <a:xfrm>
            <a:off x="5562600" y="3581400"/>
            <a:ext cx="1189038" cy="1600200"/>
          </a:xfrm>
          <a:prstGeom prst="rect">
            <a:avLst/>
          </a:prstGeom>
          <a:noFill/>
          <a:ln w="9525">
            <a:noFill/>
            <a:miter lim="800000"/>
            <a:headEnd/>
            <a:tailEnd/>
          </a:ln>
        </p:spPr>
      </p:pic>
      <p:sp>
        <p:nvSpPr>
          <p:cNvPr id="121866" name="AutoShape 10"/>
          <p:cNvSpPr>
            <a:spLocks noChangeArrowheads="1"/>
          </p:cNvSpPr>
          <p:nvPr/>
        </p:nvSpPr>
        <p:spPr bwMode="auto">
          <a:xfrm>
            <a:off x="1524000" y="4114800"/>
            <a:ext cx="304800" cy="304800"/>
          </a:xfrm>
          <a:prstGeom prst="rightArrow">
            <a:avLst>
              <a:gd name="adj1" fmla="val 50000"/>
              <a:gd name="adj2"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121867" name="AutoShape 11"/>
          <p:cNvSpPr>
            <a:spLocks noChangeArrowheads="1"/>
          </p:cNvSpPr>
          <p:nvPr/>
        </p:nvSpPr>
        <p:spPr bwMode="auto">
          <a:xfrm>
            <a:off x="6858000" y="4191000"/>
            <a:ext cx="533400" cy="228600"/>
          </a:xfrm>
          <a:prstGeom prst="rightArrow">
            <a:avLst>
              <a:gd name="adj1" fmla="val 50000"/>
              <a:gd name="adj2" fmla="val 58333"/>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121868" name="AutoShape 12"/>
          <p:cNvSpPr>
            <a:spLocks noChangeArrowheads="1"/>
          </p:cNvSpPr>
          <p:nvPr/>
        </p:nvSpPr>
        <p:spPr bwMode="auto">
          <a:xfrm>
            <a:off x="3200400" y="4149725"/>
            <a:ext cx="381000" cy="269875"/>
          </a:xfrm>
          <a:prstGeom prst="rightArrow">
            <a:avLst>
              <a:gd name="adj1" fmla="val 50000"/>
              <a:gd name="adj2" fmla="val 35294"/>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121869" name="AutoShape 13"/>
          <p:cNvSpPr>
            <a:spLocks noChangeArrowheads="1"/>
          </p:cNvSpPr>
          <p:nvPr/>
        </p:nvSpPr>
        <p:spPr bwMode="auto">
          <a:xfrm>
            <a:off x="4876800" y="4191000"/>
            <a:ext cx="381000" cy="228600"/>
          </a:xfrm>
          <a:prstGeom prst="rightArrow">
            <a:avLst>
              <a:gd name="adj1" fmla="val 50000"/>
              <a:gd name="adj2" fmla="val 41667"/>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121870" name="Rectangle 14"/>
          <p:cNvSpPr>
            <a:spLocks noChangeArrowheads="1"/>
          </p:cNvSpPr>
          <p:nvPr/>
        </p:nvSpPr>
        <p:spPr bwMode="auto">
          <a:xfrm>
            <a:off x="2743200" y="1066800"/>
            <a:ext cx="3657600" cy="1066800"/>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zh-TW" altLang="en-US" sz="6000" b="1">
                <a:solidFill>
                  <a:srgbClr val="000000"/>
                </a:solidFill>
                <a:latin typeface="Verdana" pitchFamily="34" charset="0"/>
                <a:ea typeface="DFKai-SB" pitchFamily="65" charset="-120"/>
              </a:rPr>
              <a:t>腦</a:t>
            </a:r>
            <a:r>
              <a:rPr lang="en-US" altLang="zh-TW" sz="4800">
                <a:solidFill>
                  <a:srgbClr val="000000"/>
                </a:solidFill>
                <a:latin typeface="Verdana" pitchFamily="34" charset="0"/>
                <a:ea typeface="DFKai-SB" pitchFamily="65" charset="-120"/>
                <a:sym typeface="Wingdings" pitchFamily="2" charset="2"/>
              </a:rPr>
              <a:t></a:t>
            </a:r>
            <a:r>
              <a:rPr lang="zh-TW" altLang="en-US" sz="6000" b="1">
                <a:solidFill>
                  <a:srgbClr val="000000"/>
                </a:solidFill>
                <a:latin typeface="Verdana" pitchFamily="34" charset="0"/>
                <a:ea typeface="DFKai-SB" pitchFamily="65" charset="-120"/>
              </a:rPr>
              <a:t>中風</a:t>
            </a:r>
          </a:p>
        </p:txBody>
      </p:sp>
      <p:sp>
        <p:nvSpPr>
          <p:cNvPr id="121871" name="Rectangle 15"/>
          <p:cNvSpPr>
            <a:spLocks noChangeArrowheads="1"/>
          </p:cNvSpPr>
          <p:nvPr/>
        </p:nvSpPr>
        <p:spPr bwMode="auto">
          <a:xfrm>
            <a:off x="1828800" y="2667000"/>
            <a:ext cx="5867400" cy="1143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zh-TW" altLang="en-US" sz="6000" b="1">
                <a:solidFill>
                  <a:srgbClr val="000000"/>
                </a:solidFill>
                <a:latin typeface="Verdana" pitchFamily="34" charset="0"/>
                <a:ea typeface="DFKai-SB" pitchFamily="65" charset="-120"/>
              </a:rPr>
              <a:t>心臟</a:t>
            </a:r>
            <a:r>
              <a:rPr lang="en-US" altLang="zh-TW" sz="4800">
                <a:solidFill>
                  <a:srgbClr val="000000"/>
                </a:solidFill>
                <a:latin typeface="Verdana" pitchFamily="34" charset="0"/>
                <a:ea typeface="DFKai-SB" pitchFamily="65" charset="-120"/>
                <a:sym typeface="Wingdings" pitchFamily="2" charset="2"/>
              </a:rPr>
              <a:t></a:t>
            </a:r>
            <a:r>
              <a:rPr lang="zh-TW" altLang="en-US" sz="6000" b="1">
                <a:solidFill>
                  <a:srgbClr val="000000"/>
                </a:solidFill>
                <a:latin typeface="Verdana" pitchFamily="34" charset="0"/>
                <a:ea typeface="DFKai-SB" pitchFamily="65" charset="-120"/>
              </a:rPr>
              <a:t>心肌梗塞</a:t>
            </a:r>
          </a:p>
        </p:txBody>
      </p:sp>
      <p:sp>
        <p:nvSpPr>
          <p:cNvPr id="121872" name="Rectangle 16"/>
          <p:cNvSpPr>
            <a:spLocks noChangeArrowheads="1"/>
          </p:cNvSpPr>
          <p:nvPr/>
        </p:nvSpPr>
        <p:spPr bwMode="auto">
          <a:xfrm>
            <a:off x="1295400" y="4572000"/>
            <a:ext cx="6934200" cy="19050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zh-TW" altLang="en-US" sz="5400" b="1">
                <a:solidFill>
                  <a:srgbClr val="000000"/>
                </a:solidFill>
                <a:latin typeface="Verdana" pitchFamily="34" charset="0"/>
                <a:ea typeface="DFKai-SB" pitchFamily="65" charset="-120"/>
              </a:rPr>
              <a:t>下肢</a:t>
            </a:r>
            <a:r>
              <a:rPr lang="en-US" altLang="zh-TW" sz="5400" b="1">
                <a:solidFill>
                  <a:srgbClr val="000000"/>
                </a:solidFill>
                <a:latin typeface="Verdana" pitchFamily="34" charset="0"/>
                <a:ea typeface="DFKai-SB" pitchFamily="65" charset="-120"/>
                <a:sym typeface="Wingdings" pitchFamily="2" charset="2"/>
              </a:rPr>
              <a:t></a:t>
            </a:r>
            <a:r>
              <a:rPr lang="zh-TW" altLang="en-US" sz="5400" b="1">
                <a:solidFill>
                  <a:srgbClr val="000000"/>
                </a:solidFill>
                <a:latin typeface="DFKai-SB" pitchFamily="65" charset="-120"/>
                <a:ea typeface="DFKai-SB" pitchFamily="65" charset="-120"/>
              </a:rPr>
              <a:t>間歇性跛行、</a:t>
            </a:r>
            <a:endParaRPr lang="en-US" altLang="zh-TW" sz="5400" b="1">
              <a:solidFill>
                <a:srgbClr val="000000"/>
              </a:solidFill>
              <a:latin typeface="DFKai-SB" pitchFamily="65" charset="-120"/>
              <a:ea typeface="DFKai-SB" pitchFamily="65" charset="-120"/>
            </a:endParaRPr>
          </a:p>
          <a:p>
            <a:pPr algn="ctr"/>
            <a:r>
              <a:rPr lang="zh-TW" altLang="en-US" sz="5400" b="1">
                <a:solidFill>
                  <a:srgbClr val="000000"/>
                </a:solidFill>
                <a:latin typeface="DFKai-SB" pitchFamily="65" charset="-120"/>
                <a:ea typeface="DFKai-SB" pitchFamily="65" charset="-120"/>
              </a:rPr>
              <a:t>小腿或腳潰爛</a:t>
            </a:r>
            <a:r>
              <a:rPr lang="en-US" altLang="zh-TW" sz="5400" b="1">
                <a:solidFill>
                  <a:srgbClr val="000000"/>
                </a:solidFill>
                <a:latin typeface="Verdana" pitchFamily="34" charset="0"/>
                <a:ea typeface="DFKai-SB" pitchFamily="65" charset="-120"/>
                <a:sym typeface="Wingdings" pitchFamily="2" charset="2"/>
              </a:rPr>
              <a:t></a:t>
            </a:r>
            <a:r>
              <a:rPr lang="zh-TW" altLang="en-US" sz="5400" b="1">
                <a:solidFill>
                  <a:srgbClr val="000000"/>
                </a:solidFill>
                <a:latin typeface="Verdana" pitchFamily="34" charset="0"/>
                <a:ea typeface="DFKai-SB" pitchFamily="65" charset="-120"/>
                <a:sym typeface="Wingdings" pitchFamily="2" charset="2"/>
              </a:rPr>
              <a:t>截肢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1862"/>
                                        </p:tgtEl>
                                        <p:attrNameLst>
                                          <p:attrName>style.visibility</p:attrName>
                                        </p:attrNameLst>
                                      </p:cBhvr>
                                      <p:to>
                                        <p:strVal val="visible"/>
                                      </p:to>
                                    </p:set>
                                    <p:animEffect transition="in" filter="blinds(horizontal)">
                                      <p:cBhvr>
                                        <p:cTn id="7" dur="500"/>
                                        <p:tgtEl>
                                          <p:spTgt spid="1218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1866"/>
                                        </p:tgtEl>
                                        <p:attrNameLst>
                                          <p:attrName>style.visibility</p:attrName>
                                        </p:attrNameLst>
                                      </p:cBhvr>
                                      <p:to>
                                        <p:strVal val="visible"/>
                                      </p:to>
                                    </p:set>
                                    <p:animEffect transition="in" filter="blinds(horizontal)">
                                      <p:cBhvr>
                                        <p:cTn id="12" dur="500"/>
                                        <p:tgtEl>
                                          <p:spTgt spid="1218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1863"/>
                                        </p:tgtEl>
                                        <p:attrNameLst>
                                          <p:attrName>style.visibility</p:attrName>
                                        </p:attrNameLst>
                                      </p:cBhvr>
                                      <p:to>
                                        <p:strVal val="visible"/>
                                      </p:to>
                                    </p:set>
                                    <p:animEffect transition="in" filter="blinds(horizontal)">
                                      <p:cBhvr>
                                        <p:cTn id="17" dur="500"/>
                                        <p:tgtEl>
                                          <p:spTgt spid="1218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1868"/>
                                        </p:tgtEl>
                                        <p:attrNameLst>
                                          <p:attrName>style.visibility</p:attrName>
                                        </p:attrNameLst>
                                      </p:cBhvr>
                                      <p:to>
                                        <p:strVal val="visible"/>
                                      </p:to>
                                    </p:set>
                                    <p:animEffect transition="in" filter="blinds(horizontal)">
                                      <p:cBhvr>
                                        <p:cTn id="22" dur="500"/>
                                        <p:tgtEl>
                                          <p:spTgt spid="1218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1864"/>
                                        </p:tgtEl>
                                        <p:attrNameLst>
                                          <p:attrName>style.visibility</p:attrName>
                                        </p:attrNameLst>
                                      </p:cBhvr>
                                      <p:to>
                                        <p:strVal val="visible"/>
                                      </p:to>
                                    </p:set>
                                    <p:animEffect transition="in" filter="blinds(horizontal)">
                                      <p:cBhvr>
                                        <p:cTn id="27" dur="500"/>
                                        <p:tgtEl>
                                          <p:spTgt spid="1218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1869"/>
                                        </p:tgtEl>
                                        <p:attrNameLst>
                                          <p:attrName>style.visibility</p:attrName>
                                        </p:attrNameLst>
                                      </p:cBhvr>
                                      <p:to>
                                        <p:strVal val="visible"/>
                                      </p:to>
                                    </p:set>
                                    <p:animEffect transition="in" filter="blinds(horizontal)">
                                      <p:cBhvr>
                                        <p:cTn id="32" dur="500"/>
                                        <p:tgtEl>
                                          <p:spTgt spid="1218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21865"/>
                                        </p:tgtEl>
                                        <p:attrNameLst>
                                          <p:attrName>style.visibility</p:attrName>
                                        </p:attrNameLst>
                                      </p:cBhvr>
                                      <p:to>
                                        <p:strVal val="visible"/>
                                      </p:to>
                                    </p:set>
                                    <p:animEffect transition="in" filter="blinds(horizontal)">
                                      <p:cBhvr>
                                        <p:cTn id="37" dur="500"/>
                                        <p:tgtEl>
                                          <p:spTgt spid="12186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1867"/>
                                        </p:tgtEl>
                                        <p:attrNameLst>
                                          <p:attrName>style.visibility</p:attrName>
                                        </p:attrNameLst>
                                      </p:cBhvr>
                                      <p:to>
                                        <p:strVal val="visible"/>
                                      </p:to>
                                    </p:set>
                                    <p:animEffect transition="in" filter="blinds(horizontal)">
                                      <p:cBhvr>
                                        <p:cTn id="42" dur="500"/>
                                        <p:tgtEl>
                                          <p:spTgt spid="12186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21861"/>
                                        </p:tgtEl>
                                        <p:attrNameLst>
                                          <p:attrName>style.visibility</p:attrName>
                                        </p:attrNameLst>
                                      </p:cBhvr>
                                      <p:to>
                                        <p:strVal val="visible"/>
                                      </p:to>
                                    </p:set>
                                    <p:animEffect transition="in" filter="blinds(horizontal)">
                                      <p:cBhvr>
                                        <p:cTn id="47" dur="500"/>
                                        <p:tgtEl>
                                          <p:spTgt spid="12186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21870"/>
                                        </p:tgtEl>
                                        <p:attrNameLst>
                                          <p:attrName>style.visibility</p:attrName>
                                        </p:attrNameLst>
                                      </p:cBhvr>
                                      <p:to>
                                        <p:strVal val="visible"/>
                                      </p:to>
                                    </p:set>
                                    <p:animEffect transition="in" filter="box(in)">
                                      <p:cBhvr>
                                        <p:cTn id="52" dur="500"/>
                                        <p:tgtEl>
                                          <p:spTgt spid="12187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21871"/>
                                        </p:tgtEl>
                                        <p:attrNameLst>
                                          <p:attrName>style.visibility</p:attrName>
                                        </p:attrNameLst>
                                      </p:cBhvr>
                                      <p:to>
                                        <p:strVal val="visible"/>
                                      </p:to>
                                    </p:set>
                                    <p:animEffect transition="in" filter="box(in)">
                                      <p:cBhvr>
                                        <p:cTn id="57" dur="500"/>
                                        <p:tgtEl>
                                          <p:spTgt spid="12187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21872"/>
                                        </p:tgtEl>
                                        <p:attrNameLst>
                                          <p:attrName>style.visibility</p:attrName>
                                        </p:attrNameLst>
                                      </p:cBhvr>
                                      <p:to>
                                        <p:strVal val="visible"/>
                                      </p:to>
                                    </p:set>
                                    <p:animEffect transition="in" filter="box(in)">
                                      <p:cBhvr>
                                        <p:cTn id="62" dur="500"/>
                                        <p:tgtEl>
                                          <p:spTgt spid="121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6" grpId="0" animBg="1"/>
      <p:bldP spid="121867" grpId="0" animBg="1"/>
      <p:bldP spid="121868" grpId="0" animBg="1"/>
      <p:bldP spid="121869" grpId="0" animBg="1"/>
      <p:bldP spid="121870" grpId="0" animBg="1" autoUpdateAnimBg="0"/>
      <p:bldP spid="121871" grpId="0" animBg="1" autoUpdateAnimBg="0"/>
      <p:bldP spid="121872"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684213" y="765175"/>
            <a:ext cx="8229600" cy="606425"/>
          </a:xfrm>
        </p:spPr>
        <p:txBody>
          <a:bodyPr/>
          <a:lstStyle/>
          <a:p>
            <a:pPr algn="ctr"/>
            <a:r>
              <a:rPr lang="zh-TW" altLang="en-US" b="1" smtClean="0">
                <a:solidFill>
                  <a:srgbClr val="0000F0"/>
                </a:solidFill>
                <a:latin typeface="DFKai-SB" pitchFamily="65" charset="-120"/>
                <a:ea typeface="DFKai-SB" pitchFamily="65" charset="-120"/>
              </a:rPr>
              <a:t>如何避免併發症的產生</a:t>
            </a:r>
            <a:r>
              <a:rPr lang="en-US" altLang="zh-TW" b="1" smtClean="0">
                <a:solidFill>
                  <a:srgbClr val="0000F0"/>
                </a:solidFill>
                <a:latin typeface="DFKai-SB" pitchFamily="65" charset="-120"/>
                <a:ea typeface="DFKai-SB" pitchFamily="65" charset="-120"/>
              </a:rPr>
              <a:t> ?</a:t>
            </a:r>
          </a:p>
        </p:txBody>
      </p:sp>
      <p:sp>
        <p:nvSpPr>
          <p:cNvPr id="132099" name="Rectangle 3"/>
          <p:cNvSpPr>
            <a:spLocks noGrp="1" noChangeArrowheads="1"/>
          </p:cNvSpPr>
          <p:nvPr>
            <p:ph type="body" idx="1"/>
          </p:nvPr>
        </p:nvSpPr>
        <p:spPr>
          <a:xfrm>
            <a:off x="611188" y="1628775"/>
            <a:ext cx="8001000" cy="4530725"/>
          </a:xfrm>
        </p:spPr>
        <p:txBody>
          <a:bodyPr/>
          <a:lstStyle/>
          <a:p>
            <a:r>
              <a:rPr lang="zh-TW" altLang="en-US" sz="3600" smtClean="0">
                <a:solidFill>
                  <a:srgbClr val="000000"/>
                </a:solidFill>
                <a:latin typeface="DFKai-SB" pitchFamily="65" charset="-120"/>
                <a:ea typeface="DFKai-SB" pitchFamily="65" charset="-120"/>
              </a:rPr>
              <a:t>平常就要將血糖控制在理想的範圍內，避免慢性高血糖對身體產生傷害</a:t>
            </a:r>
            <a:endParaRPr lang="en-US" altLang="zh-TW" sz="3600" smtClean="0">
              <a:solidFill>
                <a:srgbClr val="000000"/>
              </a:solidFill>
              <a:latin typeface="DFKai-SB" pitchFamily="65" charset="-120"/>
              <a:ea typeface="DFKai-SB" pitchFamily="65" charset="-120"/>
            </a:endParaRPr>
          </a:p>
          <a:p>
            <a:r>
              <a:rPr lang="zh-TW" altLang="en-US" sz="3600" smtClean="0">
                <a:solidFill>
                  <a:srgbClr val="000000"/>
                </a:solidFill>
                <a:latin typeface="DFKai-SB" pitchFamily="65" charset="-120"/>
                <a:ea typeface="DFKai-SB" pitchFamily="65" charset="-120"/>
              </a:rPr>
              <a:t>遵照醫師指示用藥</a:t>
            </a:r>
            <a:r>
              <a:rPr lang="en-US" altLang="zh-TW" sz="3600" smtClean="0">
                <a:solidFill>
                  <a:srgbClr val="000000"/>
                </a:solidFill>
                <a:latin typeface="DFKai-SB" pitchFamily="65" charset="-120"/>
                <a:ea typeface="DFKai-SB" pitchFamily="65" charset="-120"/>
              </a:rPr>
              <a:t> (</a:t>
            </a:r>
            <a:r>
              <a:rPr lang="zh-TW" altLang="en-US" sz="3600" smtClean="0">
                <a:solidFill>
                  <a:srgbClr val="000000"/>
                </a:solidFill>
                <a:latin typeface="DFKai-SB" pitchFamily="65" charset="-120"/>
                <a:ea typeface="DFKai-SB" pitchFamily="65" charset="-120"/>
              </a:rPr>
              <a:t>包括口服降血糖藥物及胰島素</a:t>
            </a:r>
            <a:r>
              <a:rPr lang="en-US" altLang="zh-TW" sz="3600" smtClean="0">
                <a:solidFill>
                  <a:srgbClr val="000000"/>
                </a:solidFill>
                <a:latin typeface="DFKai-SB" pitchFamily="65" charset="-120"/>
                <a:ea typeface="DFKai-SB" pitchFamily="65" charset="-120"/>
              </a:rPr>
              <a:t>)</a:t>
            </a:r>
          </a:p>
          <a:p>
            <a:r>
              <a:rPr lang="zh-TW" altLang="en-US" sz="3600" smtClean="0">
                <a:solidFill>
                  <a:srgbClr val="000000"/>
                </a:solidFill>
                <a:latin typeface="DFKai-SB" pitchFamily="65" charset="-120"/>
                <a:ea typeface="DFKai-SB" pitchFamily="65" charset="-120"/>
              </a:rPr>
              <a:t>平日做好血糖自我監測</a:t>
            </a:r>
            <a:endParaRPr lang="en-US" altLang="zh-TW" sz="3600" smtClean="0">
              <a:solidFill>
                <a:srgbClr val="000000"/>
              </a:solidFill>
              <a:latin typeface="DFKai-SB" pitchFamily="65" charset="-120"/>
              <a:ea typeface="DFKai-SB" pitchFamily="65" charset="-120"/>
            </a:endParaRPr>
          </a:p>
          <a:p>
            <a:r>
              <a:rPr lang="zh-TW" altLang="en-US" sz="3600" smtClean="0">
                <a:solidFill>
                  <a:srgbClr val="000000"/>
                </a:solidFill>
                <a:latin typeface="DFKai-SB" pitchFamily="65" charset="-120"/>
                <a:ea typeface="DFKai-SB" pitchFamily="65" charset="-120"/>
              </a:rPr>
              <a:t>定期回診及檢查</a:t>
            </a:r>
            <a:endParaRPr lang="en-US" altLang="zh-TW" sz="3600" smtClean="0">
              <a:solidFill>
                <a:srgbClr val="000000"/>
              </a:solidFill>
              <a:latin typeface="DFKai-SB" pitchFamily="65" charset="-120"/>
              <a:ea typeface="DFKai-SB" pitchFamily="65" charset="-120"/>
            </a:endParaRPr>
          </a:p>
          <a:p>
            <a:endParaRPr lang="zh-TW" altLang="en-US" sz="3600" smtClean="0">
              <a:solidFill>
                <a:srgbClr val="000000"/>
              </a:solidFill>
              <a:latin typeface="DFKai-SB" pitchFamily="65" charset="-120"/>
              <a:ea typeface="DFKai-SB"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box(in)">
                                      <p:cBhvr>
                                        <p:cTn id="7" dur="500"/>
                                        <p:tgtEl>
                                          <p:spTgt spid="13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box(in)">
                                      <p:cBhvr>
                                        <p:cTn id="12" dur="500"/>
                                        <p:tgtEl>
                                          <p:spTgt spid="13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box(in)">
                                      <p:cBhvr>
                                        <p:cTn id="17" dur="500"/>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box(in)">
                                      <p:cBhvr>
                                        <p:cTn id="22" dur="500"/>
                                        <p:tgtEl>
                                          <p:spTgt spid="132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5" name="標題 3"/>
          <p:cNvSpPr>
            <a:spLocks noGrp="1"/>
          </p:cNvSpPr>
          <p:nvPr>
            <p:ph type="title"/>
          </p:nvPr>
        </p:nvSpPr>
        <p:spPr>
          <a:xfrm>
            <a:off x="1042988" y="404813"/>
            <a:ext cx="7772400" cy="1143000"/>
          </a:xfrm>
        </p:spPr>
        <p:txBody>
          <a:bodyPr/>
          <a:lstStyle/>
          <a:p>
            <a:pPr algn="ctr"/>
            <a:r>
              <a:rPr lang="zh-TW" altLang="en-US" sz="4000" b="1" smtClean="0">
                <a:solidFill>
                  <a:srgbClr val="0000F0"/>
                </a:solidFill>
                <a:latin typeface="DFKai-SB" pitchFamily="65" charset="-120"/>
                <a:ea typeface="DFKai-SB" pitchFamily="65" charset="-120"/>
              </a:rPr>
              <a:t>糖尿病人定期追蹤項目</a:t>
            </a:r>
          </a:p>
        </p:txBody>
      </p:sp>
      <p:sp>
        <p:nvSpPr>
          <p:cNvPr id="103426" name="內容版面配置區 4"/>
          <p:cNvSpPr>
            <a:spLocks noGrp="1"/>
          </p:cNvSpPr>
          <p:nvPr>
            <p:ph idx="1"/>
          </p:nvPr>
        </p:nvSpPr>
        <p:spPr>
          <a:xfrm>
            <a:off x="1042988" y="1844675"/>
            <a:ext cx="7772400" cy="4114800"/>
          </a:xfrm>
        </p:spPr>
        <p:txBody>
          <a:bodyPr/>
          <a:lstStyle/>
          <a:p>
            <a:r>
              <a:rPr lang="zh-TW" altLang="en-US" sz="4000" smtClean="0">
                <a:solidFill>
                  <a:srgbClr val="000000"/>
                </a:solidFill>
                <a:latin typeface="DFKai-SB" pitchFamily="65" charset="-120"/>
                <a:ea typeface="DFKai-SB" pitchFamily="65" charset="-120"/>
              </a:rPr>
              <a:t>血糖</a:t>
            </a:r>
            <a:endParaRPr lang="en-US" altLang="zh-TW" sz="4000" smtClean="0">
              <a:solidFill>
                <a:srgbClr val="000000"/>
              </a:solidFill>
              <a:latin typeface="DFKai-SB" pitchFamily="65" charset="-120"/>
              <a:ea typeface="DFKai-SB" pitchFamily="65" charset="-120"/>
            </a:endParaRPr>
          </a:p>
          <a:p>
            <a:r>
              <a:rPr lang="zh-TW" altLang="en-US" sz="4000" smtClean="0">
                <a:solidFill>
                  <a:srgbClr val="000000"/>
                </a:solidFill>
                <a:latin typeface="DFKai-SB" pitchFamily="65" charset="-120"/>
                <a:ea typeface="DFKai-SB" pitchFamily="65" charset="-120"/>
              </a:rPr>
              <a:t>糖化血色素</a:t>
            </a:r>
            <a:r>
              <a:rPr lang="en-US" altLang="zh-TW" sz="4000" smtClean="0">
                <a:solidFill>
                  <a:srgbClr val="000000"/>
                </a:solidFill>
                <a:latin typeface="DFKai-SB" pitchFamily="65" charset="-120"/>
                <a:ea typeface="DFKai-SB" pitchFamily="65" charset="-120"/>
              </a:rPr>
              <a:t> </a:t>
            </a:r>
          </a:p>
          <a:p>
            <a:r>
              <a:rPr lang="zh-TW" altLang="en-US" sz="4000" smtClean="0">
                <a:solidFill>
                  <a:srgbClr val="000000"/>
                </a:solidFill>
                <a:latin typeface="DFKai-SB" pitchFamily="65" charset="-120"/>
                <a:ea typeface="DFKai-SB" pitchFamily="65" charset="-120"/>
              </a:rPr>
              <a:t>體重</a:t>
            </a:r>
            <a:endParaRPr lang="en-US" altLang="zh-TW" sz="4000" smtClean="0">
              <a:solidFill>
                <a:srgbClr val="000000"/>
              </a:solidFill>
              <a:latin typeface="DFKai-SB" pitchFamily="65" charset="-120"/>
              <a:ea typeface="DFKai-SB" pitchFamily="65" charset="-120"/>
            </a:endParaRPr>
          </a:p>
          <a:p>
            <a:r>
              <a:rPr lang="zh-TW" altLang="en-US" sz="4000" smtClean="0">
                <a:solidFill>
                  <a:srgbClr val="000000"/>
                </a:solidFill>
                <a:latin typeface="DFKai-SB" pitchFamily="65" charset="-120"/>
                <a:ea typeface="DFKai-SB" pitchFamily="65" charset="-120"/>
              </a:rPr>
              <a:t>血壓</a:t>
            </a:r>
            <a:endParaRPr lang="en-US" altLang="zh-TW" sz="4000" smtClean="0">
              <a:solidFill>
                <a:srgbClr val="000000"/>
              </a:solidFill>
              <a:latin typeface="DFKai-SB" pitchFamily="65" charset="-120"/>
              <a:ea typeface="DFKai-SB" pitchFamily="65" charset="-120"/>
            </a:endParaRPr>
          </a:p>
          <a:p>
            <a:r>
              <a:rPr lang="zh-TW" altLang="en-US" sz="4000" smtClean="0">
                <a:solidFill>
                  <a:srgbClr val="000000"/>
                </a:solidFill>
                <a:latin typeface="DFKai-SB" pitchFamily="65" charset="-120"/>
                <a:ea typeface="DFKai-SB" pitchFamily="65" charset="-120"/>
              </a:rPr>
              <a:t>血脂肪</a:t>
            </a:r>
            <a:endParaRPr lang="en-US" altLang="zh-TW" sz="4000" smtClean="0">
              <a:solidFill>
                <a:srgbClr val="000000"/>
              </a:solidFill>
              <a:latin typeface="DFKai-SB" pitchFamily="65" charset="-120"/>
              <a:ea typeface="DFKai-SB" pitchFamily="65" charset="-120"/>
            </a:endParaRPr>
          </a:p>
          <a:p>
            <a:r>
              <a:rPr lang="zh-TW" altLang="en-US" sz="4000" smtClean="0">
                <a:solidFill>
                  <a:srgbClr val="000000"/>
                </a:solidFill>
                <a:latin typeface="DFKai-SB" pitchFamily="65" charset="-120"/>
                <a:ea typeface="DFKai-SB" pitchFamily="65" charset="-120"/>
              </a:rPr>
              <a:t>尿液</a:t>
            </a:r>
            <a:r>
              <a:rPr lang="en-US" altLang="zh-TW" sz="4000" smtClean="0">
                <a:solidFill>
                  <a:srgbClr val="000000"/>
                </a:solidFill>
                <a:latin typeface="DFKai-SB" pitchFamily="65" charset="-120"/>
                <a:ea typeface="DFKai-SB" pitchFamily="65" charset="-120"/>
              </a:rPr>
              <a:t> </a:t>
            </a:r>
            <a:endParaRPr lang="zh-TW" altLang="en-US" sz="4000" smtClean="0">
              <a:solidFill>
                <a:srgbClr val="000000"/>
              </a:solidFill>
              <a:latin typeface="DFKai-SB" pitchFamily="65" charset="-120"/>
              <a:ea typeface="DFKai-SB" pitchFamily="65" charset="-120"/>
            </a:endParaRPr>
          </a:p>
        </p:txBody>
      </p:sp>
      <p:graphicFrame>
        <p:nvGraphicFramePr>
          <p:cNvPr id="103427" name="Object 7"/>
          <p:cNvGraphicFramePr>
            <a:graphicFrameLocks/>
          </p:cNvGraphicFramePr>
          <p:nvPr/>
        </p:nvGraphicFramePr>
        <p:xfrm>
          <a:off x="4716463" y="3357563"/>
          <a:ext cx="1274762" cy="1219200"/>
        </p:xfrm>
        <a:graphic>
          <a:graphicData uri="http://schemas.openxmlformats.org/presentationml/2006/ole">
            <p:oleObj spid="_x0000_s103427" name="美工圖案" r:id="rId4" imgW="3540125" imgH="3905250" progId="MS_ClipArt_Gallery.2">
              <p:embed/>
            </p:oleObj>
          </a:graphicData>
        </a:graphic>
      </p:graphicFrame>
      <p:pic>
        <p:nvPicPr>
          <p:cNvPr id="7" name="Picture 6"/>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32588" y="1989138"/>
            <a:ext cx="15113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graphicFrame>
        <p:nvGraphicFramePr>
          <p:cNvPr id="103429" name="Object 8"/>
          <p:cNvGraphicFramePr>
            <a:graphicFrameLocks/>
          </p:cNvGraphicFramePr>
          <p:nvPr/>
        </p:nvGraphicFramePr>
        <p:xfrm>
          <a:off x="6516688" y="4868863"/>
          <a:ext cx="2051050" cy="1600200"/>
        </p:xfrm>
        <a:graphic>
          <a:graphicData uri="http://schemas.openxmlformats.org/presentationml/2006/ole">
            <p:oleObj spid="_x0000_s103429" name="美工圖案" r:id="rId6" imgW="5303520" imgH="4795114" progId="MS_ClipArt_Gallery.2">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ctrTitle"/>
          </p:nvPr>
        </p:nvSpPr>
        <p:spPr>
          <a:xfrm>
            <a:off x="228600" y="1066800"/>
            <a:ext cx="8686800" cy="1143000"/>
          </a:xfrm>
        </p:spPr>
        <p:txBody>
          <a:bodyPr/>
          <a:lstStyle/>
          <a:p>
            <a:pPr algn="ctr"/>
            <a:r>
              <a:rPr lang="zh-TW" altLang="en-US" sz="6600" b="1" smtClean="0">
                <a:solidFill>
                  <a:srgbClr val="0000F0"/>
                </a:solidFill>
                <a:ea typeface="DFKai-SB" pitchFamily="65" charset="-120"/>
              </a:rPr>
              <a:t>糖尿病跟胰臟的關係</a:t>
            </a:r>
          </a:p>
        </p:txBody>
      </p:sp>
      <p:sp>
        <p:nvSpPr>
          <p:cNvPr id="153603" name="Rectangle 3"/>
          <p:cNvSpPr>
            <a:spLocks noGrp="1" noChangeArrowheads="1"/>
          </p:cNvSpPr>
          <p:nvPr>
            <p:ph type="subTitle" idx="1"/>
          </p:nvPr>
        </p:nvSpPr>
        <p:spPr>
          <a:xfrm>
            <a:off x="1219200" y="2286000"/>
            <a:ext cx="7467600" cy="1752600"/>
          </a:xfrm>
        </p:spPr>
        <p:txBody>
          <a:bodyPr/>
          <a:lstStyle/>
          <a:p>
            <a:pPr algn="r"/>
            <a:r>
              <a:rPr lang="zh-TW" altLang="en-US" sz="4800" b="1" smtClean="0">
                <a:solidFill>
                  <a:srgbClr val="000000"/>
                </a:solidFill>
                <a:latin typeface="華康娃娃體" pitchFamily="81" charset="-120"/>
                <a:ea typeface="華康娃娃體" pitchFamily="81" charset="-120"/>
              </a:rPr>
              <a:t>胰臟在哪裡嗎 </a:t>
            </a:r>
            <a:r>
              <a:rPr lang="en-US" altLang="zh-TW" sz="4800" b="1" smtClean="0">
                <a:solidFill>
                  <a:srgbClr val="000000"/>
                </a:solidFill>
                <a:latin typeface="華康娃娃體" pitchFamily="81" charset="-120"/>
                <a:ea typeface="華康娃娃體" pitchFamily="81" charset="-120"/>
              </a:rPr>
              <a:t>?</a:t>
            </a:r>
          </a:p>
        </p:txBody>
      </p:sp>
      <p:graphicFrame>
        <p:nvGraphicFramePr>
          <p:cNvPr id="23555" name="Object 2"/>
          <p:cNvGraphicFramePr>
            <a:graphicFrameLocks noChangeAspect="1"/>
          </p:cNvGraphicFramePr>
          <p:nvPr/>
        </p:nvGraphicFramePr>
        <p:xfrm>
          <a:off x="1371600" y="4191000"/>
          <a:ext cx="2571750" cy="2311400"/>
        </p:xfrm>
        <a:graphic>
          <a:graphicData uri="http://schemas.openxmlformats.org/presentationml/2006/ole">
            <p:oleObj spid="_x0000_s23555" name="多媒體項目" r:id="rId4" imgW="3073400" imgH="2911475" progId="MS_ClipArt_Gallery.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ChangeArrowheads="1"/>
          </p:cNvSpPr>
          <p:nvPr/>
        </p:nvSpPr>
        <p:spPr bwMode="auto">
          <a:xfrm>
            <a:off x="1116013" y="404813"/>
            <a:ext cx="7564437" cy="1143000"/>
          </a:xfrm>
          <a:prstGeom prst="rect">
            <a:avLst/>
          </a:prstGeom>
          <a:noFill/>
          <a:ln w="12700" cap="sq">
            <a:noFill/>
            <a:miter lim="800000"/>
            <a:headEnd type="none" w="sm" len="sm"/>
            <a:tailEnd type="none" w="sm" len="sm"/>
          </a:ln>
          <a:effectLst/>
        </p:spPr>
        <p:txBody>
          <a:bodyPr lIns="92075" tIns="46038" rIns="92075" bIns="46038" anchor="ctr"/>
          <a:lstStyle/>
          <a:p>
            <a:pPr algn="ctr"/>
            <a:r>
              <a:rPr lang="zh-TW" altLang="en-US" sz="4400" b="1">
                <a:solidFill>
                  <a:srgbClr val="0000F0"/>
                </a:solidFill>
                <a:effectLst>
                  <a:outerShdw blurRad="38100" dist="38100" dir="2700000" algn="tl">
                    <a:srgbClr val="C0C0C0"/>
                  </a:outerShdw>
                </a:effectLst>
                <a:latin typeface="DFKai-SB" pitchFamily="65" charset="-120"/>
                <a:ea typeface="DFKai-SB" pitchFamily="65" charset="-120"/>
              </a:rPr>
              <a:t>如何預防糖尿病</a:t>
            </a:r>
            <a:r>
              <a:rPr lang="zh-TW" altLang="en-US" sz="4400" b="1">
                <a:solidFill>
                  <a:srgbClr val="0000F0"/>
                </a:solidFill>
                <a:effectLst>
                  <a:outerShdw blurRad="38100" dist="38100" dir="2700000" algn="tl">
                    <a:srgbClr val="C0C0C0"/>
                  </a:outerShdw>
                </a:effectLst>
                <a:latin typeface="DFKai-SB" pitchFamily="65" charset="-120"/>
                <a:ea typeface="DFKai-SB" pitchFamily="65" charset="-120"/>
                <a:sym typeface="Webdings" pitchFamily="18" charset="2"/>
              </a:rPr>
              <a:t></a:t>
            </a:r>
            <a:endParaRPr lang="zh-TW" altLang="en-US" sz="4400" b="1">
              <a:solidFill>
                <a:srgbClr val="0000F0"/>
              </a:solidFill>
              <a:effectLst>
                <a:outerShdw blurRad="38100" dist="38100" dir="2700000" algn="tl">
                  <a:srgbClr val="C0C0C0"/>
                </a:outerShdw>
              </a:effectLst>
              <a:latin typeface="DFKai-SB" pitchFamily="65" charset="-120"/>
              <a:ea typeface="DFKai-SB" pitchFamily="65" charset="-120"/>
            </a:endParaRPr>
          </a:p>
        </p:txBody>
      </p:sp>
      <p:grpSp>
        <p:nvGrpSpPr>
          <p:cNvPr id="2" name="Group 1027"/>
          <p:cNvGrpSpPr>
            <a:grpSpLocks/>
          </p:cNvGrpSpPr>
          <p:nvPr/>
        </p:nvGrpSpPr>
        <p:grpSpPr bwMode="auto">
          <a:xfrm>
            <a:off x="609600" y="1600200"/>
            <a:ext cx="2141538" cy="2282825"/>
            <a:chOff x="3888" y="2544"/>
            <a:chExt cx="1349" cy="1438"/>
          </a:xfrm>
        </p:grpSpPr>
        <p:graphicFrame>
          <p:nvGraphicFramePr>
            <p:cNvPr id="105487" name="Object 1028"/>
            <p:cNvGraphicFramePr>
              <a:graphicFrameLocks noChangeAspect="1"/>
            </p:cNvGraphicFramePr>
            <p:nvPr/>
          </p:nvGraphicFramePr>
          <p:xfrm>
            <a:off x="3888" y="2544"/>
            <a:ext cx="1349" cy="1210"/>
          </p:xfrm>
          <a:graphic>
            <a:graphicData uri="http://schemas.openxmlformats.org/presentationml/2006/ole">
              <p:oleObj spid="_x0000_s105487" name="點陣圖影像" r:id="rId3" imgW="2141406" imgH="1920406" progId="Paint.Picture">
                <p:embed/>
              </p:oleObj>
            </a:graphicData>
          </a:graphic>
        </p:graphicFrame>
        <p:sp>
          <p:nvSpPr>
            <p:cNvPr id="105488" name="Text Box 1029"/>
            <p:cNvSpPr txBox="1">
              <a:spLocks noChangeArrowheads="1"/>
            </p:cNvSpPr>
            <p:nvPr/>
          </p:nvSpPr>
          <p:spPr bwMode="auto">
            <a:xfrm>
              <a:off x="4032" y="3617"/>
              <a:ext cx="1140" cy="365"/>
            </a:xfrm>
            <a:prstGeom prst="rect">
              <a:avLst/>
            </a:prstGeom>
            <a:noFill/>
            <a:ln w="12700" cap="sq">
              <a:noFill/>
              <a:miter lim="800000"/>
              <a:headEnd type="none" w="sm" len="sm"/>
              <a:tailEnd type="none" w="sm" len="sm"/>
            </a:ln>
          </p:spPr>
          <p:txBody>
            <a:bodyPr wrap="none">
              <a:spAutoFit/>
            </a:bodyPr>
            <a:lstStyle/>
            <a:p>
              <a:r>
                <a:rPr lang="zh-TW" altLang="en-US" sz="3200" b="1">
                  <a:solidFill>
                    <a:srgbClr val="000000"/>
                  </a:solidFill>
                  <a:ea typeface="DFKai-SB" pitchFamily="65" charset="-120"/>
                </a:rPr>
                <a:t>均衡飲食</a:t>
              </a:r>
            </a:p>
          </p:txBody>
        </p:sp>
      </p:grpSp>
      <p:grpSp>
        <p:nvGrpSpPr>
          <p:cNvPr id="3" name="Group 1030"/>
          <p:cNvGrpSpPr>
            <a:grpSpLocks/>
          </p:cNvGrpSpPr>
          <p:nvPr/>
        </p:nvGrpSpPr>
        <p:grpSpPr bwMode="auto">
          <a:xfrm>
            <a:off x="6096000" y="1447800"/>
            <a:ext cx="2622550" cy="2373313"/>
            <a:chOff x="3072" y="1152"/>
            <a:chExt cx="1652" cy="1495"/>
          </a:xfrm>
        </p:grpSpPr>
        <p:pic>
          <p:nvPicPr>
            <p:cNvPr id="105485" name="Picture 1031" descr="j0156997"/>
            <p:cNvPicPr>
              <a:picLocks noChangeAspect="1" noChangeArrowheads="1"/>
            </p:cNvPicPr>
            <p:nvPr/>
          </p:nvPicPr>
          <p:blipFill>
            <a:blip r:embed="rId4" cstate="print"/>
            <a:srcRect/>
            <a:stretch>
              <a:fillRect/>
            </a:stretch>
          </p:blipFill>
          <p:spPr bwMode="auto">
            <a:xfrm>
              <a:off x="3216" y="1152"/>
              <a:ext cx="1117" cy="1146"/>
            </a:xfrm>
            <a:prstGeom prst="rect">
              <a:avLst/>
            </a:prstGeom>
            <a:noFill/>
            <a:ln w="9525">
              <a:noFill/>
              <a:miter lim="800000"/>
              <a:headEnd/>
              <a:tailEnd/>
            </a:ln>
          </p:spPr>
        </p:pic>
        <p:sp>
          <p:nvSpPr>
            <p:cNvPr id="105486" name="Text Box 1032"/>
            <p:cNvSpPr txBox="1">
              <a:spLocks noChangeArrowheads="1"/>
            </p:cNvSpPr>
            <p:nvPr/>
          </p:nvSpPr>
          <p:spPr bwMode="auto">
            <a:xfrm>
              <a:off x="3072" y="2282"/>
              <a:ext cx="1652" cy="365"/>
            </a:xfrm>
            <a:prstGeom prst="rect">
              <a:avLst/>
            </a:prstGeom>
            <a:noFill/>
            <a:ln w="12700" cap="sq">
              <a:noFill/>
              <a:miter lim="800000"/>
              <a:headEnd type="none" w="sm" len="sm"/>
              <a:tailEnd type="none" w="sm" len="sm"/>
            </a:ln>
          </p:spPr>
          <p:txBody>
            <a:bodyPr wrap="none">
              <a:spAutoFit/>
            </a:bodyPr>
            <a:lstStyle/>
            <a:p>
              <a:r>
                <a:rPr lang="zh-TW" altLang="en-US" sz="3200" b="1">
                  <a:solidFill>
                    <a:srgbClr val="000000"/>
                  </a:solidFill>
                  <a:ea typeface="DFKai-SB" pitchFamily="65" charset="-120"/>
                </a:rPr>
                <a:t>養成運動習慣</a:t>
              </a:r>
            </a:p>
          </p:txBody>
        </p:sp>
      </p:grpSp>
      <p:grpSp>
        <p:nvGrpSpPr>
          <p:cNvPr id="4" name="Group 1033"/>
          <p:cNvGrpSpPr>
            <a:grpSpLocks/>
          </p:cNvGrpSpPr>
          <p:nvPr/>
        </p:nvGrpSpPr>
        <p:grpSpPr bwMode="auto">
          <a:xfrm>
            <a:off x="762000" y="4572000"/>
            <a:ext cx="2216150" cy="1968500"/>
            <a:chOff x="4224" y="2976"/>
            <a:chExt cx="1396" cy="1064"/>
          </a:xfrm>
        </p:grpSpPr>
        <p:pic>
          <p:nvPicPr>
            <p:cNvPr id="105483" name="Picture 1034" descr="BD20157_"/>
            <p:cNvPicPr>
              <a:picLocks noChangeAspect="1" noChangeArrowheads="1"/>
            </p:cNvPicPr>
            <p:nvPr/>
          </p:nvPicPr>
          <p:blipFill>
            <a:blip r:embed="rId5" cstate="print"/>
            <a:srcRect/>
            <a:stretch>
              <a:fillRect/>
            </a:stretch>
          </p:blipFill>
          <p:spPr bwMode="auto">
            <a:xfrm>
              <a:off x="4224" y="2976"/>
              <a:ext cx="1302" cy="846"/>
            </a:xfrm>
            <a:prstGeom prst="rect">
              <a:avLst/>
            </a:prstGeom>
            <a:noFill/>
            <a:ln w="9525">
              <a:noFill/>
              <a:miter lim="800000"/>
              <a:headEnd/>
              <a:tailEnd/>
            </a:ln>
          </p:spPr>
        </p:pic>
        <p:sp>
          <p:nvSpPr>
            <p:cNvPr id="105484" name="Text Box 1035"/>
            <p:cNvSpPr txBox="1">
              <a:spLocks noChangeArrowheads="1"/>
            </p:cNvSpPr>
            <p:nvPr/>
          </p:nvSpPr>
          <p:spPr bwMode="auto">
            <a:xfrm>
              <a:off x="4224" y="3727"/>
              <a:ext cx="1396" cy="313"/>
            </a:xfrm>
            <a:prstGeom prst="rect">
              <a:avLst/>
            </a:prstGeom>
            <a:noFill/>
            <a:ln w="12700" cap="sq">
              <a:noFill/>
              <a:miter lim="800000"/>
              <a:headEnd type="none" w="sm" len="sm"/>
              <a:tailEnd type="none" w="sm" len="sm"/>
            </a:ln>
          </p:spPr>
          <p:txBody>
            <a:bodyPr wrap="none">
              <a:spAutoFit/>
            </a:bodyPr>
            <a:lstStyle/>
            <a:p>
              <a:r>
                <a:rPr lang="zh-TW" altLang="en-US" sz="3200" b="1">
                  <a:solidFill>
                    <a:srgbClr val="000000"/>
                  </a:solidFill>
                  <a:ea typeface="DFKai-SB" pitchFamily="65" charset="-120"/>
                </a:rPr>
                <a:t>勿暴飲暴食</a:t>
              </a:r>
            </a:p>
          </p:txBody>
        </p:sp>
      </p:grpSp>
      <p:grpSp>
        <p:nvGrpSpPr>
          <p:cNvPr id="5" name="Group 1036"/>
          <p:cNvGrpSpPr>
            <a:grpSpLocks/>
          </p:cNvGrpSpPr>
          <p:nvPr/>
        </p:nvGrpSpPr>
        <p:grpSpPr bwMode="auto">
          <a:xfrm>
            <a:off x="6096000" y="4267200"/>
            <a:ext cx="2622550" cy="2359025"/>
            <a:chOff x="2448" y="2640"/>
            <a:chExt cx="1652" cy="1486"/>
          </a:xfrm>
        </p:grpSpPr>
        <p:pic>
          <p:nvPicPr>
            <p:cNvPr id="105481" name="Picture 1037" descr="j0158865"/>
            <p:cNvPicPr>
              <a:picLocks noChangeAspect="1" noChangeArrowheads="1"/>
            </p:cNvPicPr>
            <p:nvPr/>
          </p:nvPicPr>
          <p:blipFill>
            <a:blip r:embed="rId6" cstate="print"/>
            <a:srcRect/>
            <a:stretch>
              <a:fillRect/>
            </a:stretch>
          </p:blipFill>
          <p:spPr bwMode="auto">
            <a:xfrm>
              <a:off x="2592" y="2640"/>
              <a:ext cx="1026" cy="1167"/>
            </a:xfrm>
            <a:prstGeom prst="rect">
              <a:avLst/>
            </a:prstGeom>
            <a:noFill/>
            <a:ln w="9525">
              <a:noFill/>
              <a:miter lim="800000"/>
              <a:headEnd/>
              <a:tailEnd/>
            </a:ln>
          </p:spPr>
        </p:pic>
        <p:sp>
          <p:nvSpPr>
            <p:cNvPr id="105482" name="Text Box 1038"/>
            <p:cNvSpPr txBox="1">
              <a:spLocks noChangeArrowheads="1"/>
            </p:cNvSpPr>
            <p:nvPr/>
          </p:nvSpPr>
          <p:spPr bwMode="auto">
            <a:xfrm>
              <a:off x="2448" y="3761"/>
              <a:ext cx="1652" cy="365"/>
            </a:xfrm>
            <a:prstGeom prst="rect">
              <a:avLst/>
            </a:prstGeom>
            <a:noFill/>
            <a:ln w="12700" cap="sq">
              <a:noFill/>
              <a:miter lim="800000"/>
              <a:headEnd type="none" w="sm" len="sm"/>
              <a:tailEnd type="none" w="sm" len="sm"/>
            </a:ln>
          </p:spPr>
          <p:txBody>
            <a:bodyPr wrap="none">
              <a:spAutoFit/>
            </a:bodyPr>
            <a:lstStyle/>
            <a:p>
              <a:r>
                <a:rPr lang="zh-TW" altLang="en-US" sz="3200" b="1">
                  <a:solidFill>
                    <a:srgbClr val="000000"/>
                  </a:solidFill>
                  <a:ea typeface="DFKai-SB" pitchFamily="65" charset="-120"/>
                </a:rPr>
                <a:t>維持標準體重</a:t>
              </a:r>
            </a:p>
          </p:txBody>
        </p:sp>
      </p:grpSp>
      <p:grpSp>
        <p:nvGrpSpPr>
          <p:cNvPr id="6" name="Group 1039"/>
          <p:cNvGrpSpPr>
            <a:grpSpLocks/>
          </p:cNvGrpSpPr>
          <p:nvPr/>
        </p:nvGrpSpPr>
        <p:grpSpPr bwMode="auto">
          <a:xfrm>
            <a:off x="3429000" y="2514600"/>
            <a:ext cx="2622550" cy="2359025"/>
            <a:chOff x="1056" y="2640"/>
            <a:chExt cx="1652" cy="1486"/>
          </a:xfrm>
        </p:grpSpPr>
        <p:pic>
          <p:nvPicPr>
            <p:cNvPr id="105479" name="Picture 1040" descr="j0152378"/>
            <p:cNvPicPr>
              <a:picLocks noChangeAspect="1" noChangeArrowheads="1"/>
            </p:cNvPicPr>
            <p:nvPr/>
          </p:nvPicPr>
          <p:blipFill>
            <a:blip r:embed="rId7" cstate="print"/>
            <a:srcRect/>
            <a:stretch>
              <a:fillRect/>
            </a:stretch>
          </p:blipFill>
          <p:spPr bwMode="auto">
            <a:xfrm>
              <a:off x="1200" y="2640"/>
              <a:ext cx="1065" cy="1162"/>
            </a:xfrm>
            <a:prstGeom prst="rect">
              <a:avLst/>
            </a:prstGeom>
            <a:noFill/>
            <a:ln w="9525">
              <a:noFill/>
              <a:miter lim="800000"/>
              <a:headEnd/>
              <a:tailEnd/>
            </a:ln>
          </p:spPr>
        </p:pic>
        <p:sp>
          <p:nvSpPr>
            <p:cNvPr id="105480" name="Text Box 1041"/>
            <p:cNvSpPr txBox="1">
              <a:spLocks noChangeArrowheads="1"/>
            </p:cNvSpPr>
            <p:nvPr/>
          </p:nvSpPr>
          <p:spPr bwMode="auto">
            <a:xfrm>
              <a:off x="1056" y="3761"/>
              <a:ext cx="1652" cy="365"/>
            </a:xfrm>
            <a:prstGeom prst="rect">
              <a:avLst/>
            </a:prstGeom>
            <a:noFill/>
            <a:ln w="12700" cap="sq">
              <a:noFill/>
              <a:miter lim="800000"/>
              <a:headEnd type="none" w="sm" len="sm"/>
              <a:tailEnd type="none" w="sm" len="sm"/>
            </a:ln>
          </p:spPr>
          <p:txBody>
            <a:bodyPr wrap="none">
              <a:spAutoFit/>
            </a:bodyPr>
            <a:lstStyle/>
            <a:p>
              <a:r>
                <a:rPr lang="zh-TW" altLang="en-US" sz="3200" b="1">
                  <a:solidFill>
                    <a:srgbClr val="000000"/>
                  </a:solidFill>
                  <a:ea typeface="DFKai-SB" pitchFamily="65" charset="-120"/>
                </a:rPr>
                <a:t>定期健康檢查</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dissolve">
                                      <p:cBhvr>
                                        <p:cTn id="7" dur="500"/>
                                        <p:tgtEl>
                                          <p:spTgt spid="91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971550" y="476250"/>
            <a:ext cx="7772400" cy="1143000"/>
          </a:xfrm>
        </p:spPr>
        <p:txBody>
          <a:bodyPr/>
          <a:lstStyle/>
          <a:p>
            <a:pPr algn="ctr"/>
            <a:r>
              <a:rPr lang="zh-TW" altLang="en-US" sz="4800" b="1" smtClean="0">
                <a:solidFill>
                  <a:srgbClr val="0000F0"/>
                </a:solidFill>
                <a:latin typeface="BiauKai" pitchFamily="-84" charset="-120"/>
                <a:ea typeface="BiauKai" pitchFamily="-84" charset="-120"/>
              </a:rPr>
              <a:t>胰臟</a:t>
            </a:r>
          </a:p>
        </p:txBody>
      </p:sp>
      <p:sp>
        <p:nvSpPr>
          <p:cNvPr id="25602" name="Rectangle 3"/>
          <p:cNvSpPr>
            <a:spLocks noGrp="1" noChangeArrowheads="1"/>
          </p:cNvSpPr>
          <p:nvPr>
            <p:ph type="body" idx="1"/>
          </p:nvPr>
        </p:nvSpPr>
        <p:spPr>
          <a:xfrm>
            <a:off x="323850" y="1773238"/>
            <a:ext cx="5076825" cy="4194175"/>
          </a:xfrm>
        </p:spPr>
        <p:txBody>
          <a:bodyPr/>
          <a:lstStyle/>
          <a:p>
            <a:r>
              <a:rPr lang="zh-TW" altLang="en-US" smtClean="0">
                <a:solidFill>
                  <a:srgbClr val="000000"/>
                </a:solidFill>
                <a:latin typeface="BiauKai" pitchFamily="-84" charset="-120"/>
                <a:ea typeface="BiauKai" pitchFamily="-84" charset="-120"/>
              </a:rPr>
              <a:t>胰臟的尾部中有許多細胞聚集而成的小島，稱為胰島</a:t>
            </a:r>
            <a:r>
              <a:rPr lang="en-US" altLang="zh-TW" smtClean="0">
                <a:solidFill>
                  <a:srgbClr val="000000"/>
                </a:solidFill>
                <a:latin typeface="BiauKai" pitchFamily="-84" charset="-120"/>
                <a:ea typeface="BiauKai" pitchFamily="-84" charset="-120"/>
              </a:rPr>
              <a:t> </a:t>
            </a:r>
          </a:p>
          <a:p>
            <a:r>
              <a:rPr lang="zh-TW" altLang="en-US" smtClean="0">
                <a:solidFill>
                  <a:srgbClr val="000000"/>
                </a:solidFill>
                <a:latin typeface="BiauKai" pitchFamily="-84" charset="-120"/>
                <a:ea typeface="BiauKai" pitchFamily="-84" charset="-120"/>
              </a:rPr>
              <a:t>胰島中有一種細胞叫做貝他細胞，</a:t>
            </a:r>
            <a:r>
              <a:rPr lang="zh-TW" altLang="en-US" smtClean="0">
                <a:solidFill>
                  <a:srgbClr val="FF0000"/>
                </a:solidFill>
                <a:latin typeface="BiauKai" pitchFamily="-84" charset="-120"/>
                <a:ea typeface="BiauKai" pitchFamily="-84" charset="-120"/>
              </a:rPr>
              <a:t>主要分泌胰島素</a:t>
            </a:r>
            <a:r>
              <a:rPr lang="en-US" altLang="zh-TW" smtClean="0">
                <a:solidFill>
                  <a:srgbClr val="FF0000"/>
                </a:solidFill>
                <a:latin typeface="BiauKai" pitchFamily="-84" charset="-120"/>
                <a:ea typeface="BiauKai" pitchFamily="-84" charset="-120"/>
              </a:rPr>
              <a:t> </a:t>
            </a:r>
          </a:p>
          <a:p>
            <a:r>
              <a:rPr lang="zh-TW" altLang="en-US" smtClean="0">
                <a:solidFill>
                  <a:srgbClr val="000000"/>
                </a:solidFill>
                <a:latin typeface="BiauKai" pitchFamily="-84" charset="-120"/>
                <a:ea typeface="BiauKai" pitchFamily="-84" charset="-120"/>
              </a:rPr>
              <a:t>養分進入身體組織細胞，提供細胞正常運作所需要的能量</a:t>
            </a:r>
            <a:r>
              <a:rPr lang="en-US" altLang="zh-TW" smtClean="0">
                <a:solidFill>
                  <a:srgbClr val="000000"/>
                </a:solidFill>
                <a:latin typeface="BiauKai" pitchFamily="-84" charset="-120"/>
                <a:ea typeface="BiauKai" pitchFamily="-84" charset="-120"/>
              </a:rPr>
              <a:t> </a:t>
            </a:r>
          </a:p>
        </p:txBody>
      </p:sp>
      <p:pic>
        <p:nvPicPr>
          <p:cNvPr id="25603" name="Picture 4" descr="pancreas anatomy"/>
          <p:cNvPicPr>
            <a:picLocks noChangeAspect="1" noChangeArrowheads="1"/>
          </p:cNvPicPr>
          <p:nvPr/>
        </p:nvPicPr>
        <p:blipFill>
          <a:blip r:embed="rId2" cstate="print"/>
          <a:srcRect/>
          <a:stretch>
            <a:fillRect/>
          </a:stretch>
        </p:blipFill>
        <p:spPr bwMode="auto">
          <a:xfrm>
            <a:off x="4932363" y="3789363"/>
            <a:ext cx="3810000" cy="2828925"/>
          </a:xfrm>
          <a:prstGeom prst="rect">
            <a:avLst/>
          </a:prstGeom>
          <a:noFill/>
          <a:ln w="9525">
            <a:noFill/>
            <a:miter lim="800000"/>
            <a:headEnd/>
            <a:tailEnd/>
          </a:ln>
        </p:spPr>
      </p:pic>
      <p:sp>
        <p:nvSpPr>
          <p:cNvPr id="25604" name="圓角矩形 11"/>
          <p:cNvSpPr>
            <a:spLocks noChangeArrowheads="1"/>
          </p:cNvSpPr>
          <p:nvPr/>
        </p:nvSpPr>
        <p:spPr bwMode="auto">
          <a:xfrm>
            <a:off x="5435600" y="1844675"/>
            <a:ext cx="3240088" cy="1296988"/>
          </a:xfrm>
          <a:prstGeom prst="roundRect">
            <a:avLst>
              <a:gd name="adj" fmla="val 16667"/>
            </a:avLst>
          </a:prstGeom>
          <a:solidFill>
            <a:schemeClr val="accent1"/>
          </a:solidFill>
          <a:ln w="38100">
            <a:solidFill>
              <a:schemeClr val="tx1"/>
            </a:solidFill>
            <a:miter lim="800000"/>
            <a:headEnd/>
            <a:tailEnd/>
          </a:ln>
        </p:spPr>
        <p:txBody>
          <a:bodyPr wrap="none"/>
          <a:lstStyle/>
          <a:p>
            <a:pPr algn="ctr"/>
            <a:r>
              <a:rPr lang="zh-TW" altLang="en-US" sz="3200" b="1">
                <a:solidFill>
                  <a:srgbClr val="000000"/>
                </a:solidFill>
                <a:ea typeface="DFKai-SB" pitchFamily="65" charset="-120"/>
              </a:rPr>
              <a:t>胰臟分泌胰島素</a:t>
            </a:r>
            <a:endParaRPr lang="en-US" altLang="zh-TW" sz="3200" b="1">
              <a:solidFill>
                <a:srgbClr val="000000"/>
              </a:solidFill>
              <a:ea typeface="DFKai-SB" pitchFamily="65" charset="-120"/>
            </a:endParaRPr>
          </a:p>
          <a:p>
            <a:pPr algn="ctr"/>
            <a:r>
              <a:rPr lang="zh-TW" altLang="en-US" sz="3200" b="1">
                <a:solidFill>
                  <a:srgbClr val="000000"/>
                </a:solidFill>
                <a:ea typeface="DFKai-SB" pitchFamily="65" charset="-120"/>
              </a:rPr>
              <a:t>可以降血糖</a:t>
            </a:r>
          </a:p>
        </p:txBody>
      </p:sp>
      <p:cxnSp>
        <p:nvCxnSpPr>
          <p:cNvPr id="25605" name="肘形接點 13"/>
          <p:cNvCxnSpPr>
            <a:cxnSpLocks noChangeShapeType="1"/>
            <a:stCxn id="25604" idx="2"/>
          </p:cNvCxnSpPr>
          <p:nvPr/>
        </p:nvCxnSpPr>
        <p:spPr bwMode="auto">
          <a:xfrm rot="16200000" flipH="1">
            <a:off x="6498431" y="3699670"/>
            <a:ext cx="1800225" cy="684212"/>
          </a:xfrm>
          <a:prstGeom prst="bentConnector3">
            <a:avLst>
              <a:gd name="adj1" fmla="val 50000"/>
            </a:avLst>
          </a:prstGeom>
          <a:noFill/>
          <a:ln w="38100">
            <a:solidFill>
              <a:schemeClr val="tx1"/>
            </a:solidFill>
            <a:miter lim="800000"/>
            <a:headEnd/>
            <a:tailEn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09600" y="304800"/>
            <a:ext cx="7772400" cy="1143000"/>
          </a:xfrm>
        </p:spPr>
        <p:txBody>
          <a:bodyPr/>
          <a:lstStyle/>
          <a:p>
            <a:r>
              <a:rPr lang="zh-TW" altLang="en-US" sz="6000" b="1" smtClean="0">
                <a:solidFill>
                  <a:srgbClr val="0000F0"/>
                </a:solidFill>
                <a:effectLst>
                  <a:outerShdw blurRad="38100" dist="38100" dir="2700000" algn="tl">
                    <a:srgbClr val="C0C0C0"/>
                  </a:outerShdw>
                </a:effectLst>
                <a:latin typeface="DFKai-SB" pitchFamily="65" charset="-120"/>
                <a:ea typeface="DFKai-SB" pitchFamily="65" charset="-120"/>
              </a:rPr>
              <a:t>胰島素如何工作 </a:t>
            </a:r>
            <a:r>
              <a:rPr lang="en-US" altLang="zh-TW" sz="6000" b="1" smtClean="0">
                <a:solidFill>
                  <a:srgbClr val="0000F0"/>
                </a:solidFill>
                <a:effectLst>
                  <a:outerShdw blurRad="38100" dist="38100" dir="2700000" algn="tl">
                    <a:srgbClr val="C0C0C0"/>
                  </a:outerShdw>
                </a:effectLst>
                <a:latin typeface="DFKai-SB" pitchFamily="65" charset="-120"/>
                <a:ea typeface="DFKai-SB" pitchFamily="65" charset="-120"/>
              </a:rPr>
              <a:t>??</a:t>
            </a:r>
          </a:p>
        </p:txBody>
      </p:sp>
      <p:grpSp>
        <p:nvGrpSpPr>
          <p:cNvPr id="26626" name="Group 3"/>
          <p:cNvGrpSpPr>
            <a:grpSpLocks/>
          </p:cNvGrpSpPr>
          <p:nvPr/>
        </p:nvGrpSpPr>
        <p:grpSpPr bwMode="auto">
          <a:xfrm>
            <a:off x="609600" y="1676400"/>
            <a:ext cx="1651000" cy="1243013"/>
            <a:chOff x="960" y="1248"/>
            <a:chExt cx="1771" cy="1816"/>
          </a:xfrm>
        </p:grpSpPr>
        <p:pic>
          <p:nvPicPr>
            <p:cNvPr id="26666" name="Picture 4" descr="j0167938"/>
            <p:cNvPicPr>
              <a:picLocks noChangeAspect="1" noChangeArrowheads="1"/>
            </p:cNvPicPr>
            <p:nvPr/>
          </p:nvPicPr>
          <p:blipFill>
            <a:blip r:embed="rId3" cstate="print"/>
            <a:srcRect/>
            <a:stretch>
              <a:fillRect/>
            </a:stretch>
          </p:blipFill>
          <p:spPr bwMode="auto">
            <a:xfrm>
              <a:off x="960" y="1248"/>
              <a:ext cx="1085" cy="1104"/>
            </a:xfrm>
            <a:prstGeom prst="rect">
              <a:avLst/>
            </a:prstGeom>
            <a:noFill/>
            <a:ln w="9525">
              <a:noFill/>
              <a:miter lim="800000"/>
              <a:headEnd/>
              <a:tailEnd/>
            </a:ln>
          </p:spPr>
        </p:pic>
        <p:sp>
          <p:nvSpPr>
            <p:cNvPr id="26667" name="Text Box 5"/>
            <p:cNvSpPr txBox="1">
              <a:spLocks noChangeArrowheads="1"/>
            </p:cNvSpPr>
            <p:nvPr/>
          </p:nvSpPr>
          <p:spPr bwMode="auto">
            <a:xfrm>
              <a:off x="1008" y="2306"/>
              <a:ext cx="1723" cy="758"/>
            </a:xfrm>
            <a:prstGeom prst="rect">
              <a:avLst/>
            </a:prstGeom>
            <a:noFill/>
            <a:ln w="12700">
              <a:noFill/>
              <a:miter lim="800000"/>
              <a:headEnd type="none" w="sm" len="sm"/>
              <a:tailEnd type="none" w="sm" len="sm"/>
            </a:ln>
          </p:spPr>
          <p:txBody>
            <a:bodyPr wrap="none">
              <a:spAutoFit/>
            </a:bodyPr>
            <a:lstStyle/>
            <a:p>
              <a:r>
                <a:rPr lang="zh-TW" altLang="en-US" sz="2800">
                  <a:solidFill>
                    <a:srgbClr val="000000"/>
                  </a:solidFill>
                  <a:ea typeface="DFKai-SB" pitchFamily="65" charset="-120"/>
                </a:rPr>
                <a:t>食物攝取</a:t>
              </a:r>
            </a:p>
          </p:txBody>
        </p:sp>
      </p:grpSp>
      <p:grpSp>
        <p:nvGrpSpPr>
          <p:cNvPr id="26627" name="Group 6"/>
          <p:cNvGrpSpPr>
            <a:grpSpLocks/>
          </p:cNvGrpSpPr>
          <p:nvPr/>
        </p:nvGrpSpPr>
        <p:grpSpPr bwMode="auto">
          <a:xfrm>
            <a:off x="2286000" y="1981200"/>
            <a:ext cx="793750" cy="534988"/>
            <a:chOff x="2160" y="1776"/>
            <a:chExt cx="850" cy="784"/>
          </a:xfrm>
        </p:grpSpPr>
        <p:sp>
          <p:nvSpPr>
            <p:cNvPr id="26664" name="AutoShape 7"/>
            <p:cNvSpPr>
              <a:spLocks noChangeArrowheads="1"/>
            </p:cNvSpPr>
            <p:nvPr/>
          </p:nvSpPr>
          <p:spPr bwMode="auto">
            <a:xfrm>
              <a:off x="2208" y="1776"/>
              <a:ext cx="384" cy="144"/>
            </a:xfrm>
            <a:prstGeom prst="rightArrow">
              <a:avLst>
                <a:gd name="adj1" fmla="val 50000"/>
                <a:gd name="adj2" fmla="val 66667"/>
              </a:avLst>
            </a:prstGeom>
            <a:solidFill>
              <a:schemeClr val="accent1"/>
            </a:solidFill>
            <a:ln w="12700">
              <a:solidFill>
                <a:schemeClr val="tx1"/>
              </a:solidFill>
              <a:miter lim="800000"/>
              <a:headEnd type="none" w="sm" len="sm"/>
              <a:tailEnd type="none" w="sm" len="sm"/>
            </a:ln>
          </p:spPr>
          <p:txBody>
            <a:bodyPr wrap="none" anchor="ctr"/>
            <a:lstStyle/>
            <a:p>
              <a:endParaRPr lang="zh-TW" altLang="en-US"/>
            </a:p>
          </p:txBody>
        </p:sp>
        <p:sp>
          <p:nvSpPr>
            <p:cNvPr id="26665" name="Text Box 8"/>
            <p:cNvSpPr txBox="1">
              <a:spLocks noChangeArrowheads="1"/>
            </p:cNvSpPr>
            <p:nvPr/>
          </p:nvSpPr>
          <p:spPr bwMode="auto">
            <a:xfrm>
              <a:off x="2160" y="1890"/>
              <a:ext cx="850" cy="670"/>
            </a:xfrm>
            <a:prstGeom prst="rect">
              <a:avLst/>
            </a:prstGeom>
            <a:noFill/>
            <a:ln w="12700">
              <a:noFill/>
              <a:miter lim="800000"/>
              <a:headEnd type="none" w="sm" len="sm"/>
              <a:tailEnd type="none" w="sm" len="sm"/>
            </a:ln>
          </p:spPr>
          <p:txBody>
            <a:bodyPr wrap="none">
              <a:spAutoFit/>
            </a:bodyPr>
            <a:lstStyle/>
            <a:p>
              <a:r>
                <a:rPr lang="zh-TW" altLang="en-US">
                  <a:solidFill>
                    <a:srgbClr val="000000"/>
                  </a:solidFill>
                  <a:ea typeface="DFKai-SB" pitchFamily="65" charset="-120"/>
                </a:rPr>
                <a:t>轉換</a:t>
              </a:r>
            </a:p>
          </p:txBody>
        </p:sp>
      </p:grpSp>
      <p:grpSp>
        <p:nvGrpSpPr>
          <p:cNvPr id="26628" name="Group 9"/>
          <p:cNvGrpSpPr>
            <a:grpSpLocks/>
          </p:cNvGrpSpPr>
          <p:nvPr/>
        </p:nvGrpSpPr>
        <p:grpSpPr bwMode="auto">
          <a:xfrm>
            <a:off x="3505200" y="1905000"/>
            <a:ext cx="1119188" cy="1084263"/>
            <a:chOff x="2592" y="1344"/>
            <a:chExt cx="1200" cy="1585"/>
          </a:xfrm>
        </p:grpSpPr>
        <p:pic>
          <p:nvPicPr>
            <p:cNvPr id="26662" name="Picture 10" descr="SY00597_"/>
            <p:cNvPicPr>
              <a:picLocks noChangeAspect="1" noChangeArrowheads="1"/>
            </p:cNvPicPr>
            <p:nvPr/>
          </p:nvPicPr>
          <p:blipFill>
            <a:blip r:embed="rId4" cstate="print"/>
            <a:srcRect/>
            <a:stretch>
              <a:fillRect/>
            </a:stretch>
          </p:blipFill>
          <p:spPr bwMode="auto">
            <a:xfrm>
              <a:off x="2592" y="1344"/>
              <a:ext cx="960" cy="882"/>
            </a:xfrm>
            <a:prstGeom prst="rect">
              <a:avLst/>
            </a:prstGeom>
            <a:noFill/>
            <a:ln w="9525">
              <a:noFill/>
              <a:miter lim="800000"/>
              <a:headEnd/>
              <a:tailEnd/>
            </a:ln>
          </p:spPr>
        </p:pic>
        <p:sp>
          <p:nvSpPr>
            <p:cNvPr id="26663" name="Text Box 11"/>
            <p:cNvSpPr txBox="1">
              <a:spLocks noChangeArrowheads="1"/>
            </p:cNvSpPr>
            <p:nvPr/>
          </p:nvSpPr>
          <p:spPr bwMode="auto">
            <a:xfrm>
              <a:off x="2832" y="2170"/>
              <a:ext cx="960" cy="759"/>
            </a:xfrm>
            <a:prstGeom prst="rect">
              <a:avLst/>
            </a:prstGeom>
            <a:noFill/>
            <a:ln w="12700">
              <a:noFill/>
              <a:miter lim="800000"/>
              <a:headEnd type="none" w="sm" len="sm"/>
              <a:tailEnd type="none" w="sm" len="sm"/>
            </a:ln>
          </p:spPr>
          <p:txBody>
            <a:bodyPr wrap="none">
              <a:spAutoFit/>
            </a:bodyPr>
            <a:lstStyle/>
            <a:p>
              <a:r>
                <a:rPr lang="zh-TW" altLang="en-US" sz="2800">
                  <a:solidFill>
                    <a:srgbClr val="000000"/>
                  </a:solidFill>
                  <a:ea typeface="DFKai-SB" pitchFamily="65" charset="-120"/>
                </a:rPr>
                <a:t>糖份</a:t>
              </a:r>
            </a:p>
          </p:txBody>
        </p:sp>
      </p:grpSp>
      <p:grpSp>
        <p:nvGrpSpPr>
          <p:cNvPr id="26629" name="Group 12"/>
          <p:cNvGrpSpPr>
            <a:grpSpLocks/>
          </p:cNvGrpSpPr>
          <p:nvPr/>
        </p:nvGrpSpPr>
        <p:grpSpPr bwMode="auto">
          <a:xfrm>
            <a:off x="5181600" y="1981200"/>
            <a:ext cx="793750" cy="541338"/>
            <a:chOff x="3648" y="1776"/>
            <a:chExt cx="805" cy="609"/>
          </a:xfrm>
        </p:grpSpPr>
        <p:sp>
          <p:nvSpPr>
            <p:cNvPr id="26660" name="AutoShape 13"/>
            <p:cNvSpPr>
              <a:spLocks noChangeArrowheads="1"/>
            </p:cNvSpPr>
            <p:nvPr/>
          </p:nvSpPr>
          <p:spPr bwMode="auto">
            <a:xfrm>
              <a:off x="3696" y="1776"/>
              <a:ext cx="432" cy="144"/>
            </a:xfrm>
            <a:prstGeom prst="rightArrow">
              <a:avLst>
                <a:gd name="adj1" fmla="val 50000"/>
                <a:gd name="adj2" fmla="val 75000"/>
              </a:avLst>
            </a:prstGeom>
            <a:solidFill>
              <a:schemeClr val="accent1"/>
            </a:solidFill>
            <a:ln w="12700">
              <a:solidFill>
                <a:schemeClr val="tx1"/>
              </a:solidFill>
              <a:miter lim="800000"/>
              <a:headEnd type="none" w="sm" len="sm"/>
              <a:tailEnd type="none" w="sm" len="sm"/>
            </a:ln>
          </p:spPr>
          <p:txBody>
            <a:bodyPr wrap="none" anchor="ctr"/>
            <a:lstStyle/>
            <a:p>
              <a:endParaRPr lang="zh-TW" altLang="en-US"/>
            </a:p>
          </p:txBody>
        </p:sp>
        <p:sp>
          <p:nvSpPr>
            <p:cNvPr id="26661" name="Text Box 14"/>
            <p:cNvSpPr txBox="1">
              <a:spLocks noChangeArrowheads="1"/>
            </p:cNvSpPr>
            <p:nvPr/>
          </p:nvSpPr>
          <p:spPr bwMode="auto">
            <a:xfrm>
              <a:off x="3648" y="1871"/>
              <a:ext cx="805" cy="514"/>
            </a:xfrm>
            <a:prstGeom prst="rect">
              <a:avLst/>
            </a:prstGeom>
            <a:noFill/>
            <a:ln w="12700">
              <a:noFill/>
              <a:miter lim="800000"/>
              <a:headEnd type="none" w="sm" len="sm"/>
              <a:tailEnd type="none" w="sm" len="sm"/>
            </a:ln>
          </p:spPr>
          <p:txBody>
            <a:bodyPr wrap="none">
              <a:spAutoFit/>
            </a:bodyPr>
            <a:lstStyle/>
            <a:p>
              <a:r>
                <a:rPr lang="zh-TW" altLang="en-US">
                  <a:solidFill>
                    <a:srgbClr val="000000"/>
                  </a:solidFill>
                  <a:ea typeface="DFKai-SB" pitchFamily="65" charset="-120"/>
                </a:rPr>
                <a:t>運送</a:t>
              </a:r>
            </a:p>
          </p:txBody>
        </p:sp>
      </p:grpSp>
      <p:grpSp>
        <p:nvGrpSpPr>
          <p:cNvPr id="26630" name="Group 15"/>
          <p:cNvGrpSpPr>
            <a:grpSpLocks/>
          </p:cNvGrpSpPr>
          <p:nvPr/>
        </p:nvGrpSpPr>
        <p:grpSpPr bwMode="auto">
          <a:xfrm>
            <a:off x="6477000" y="1752600"/>
            <a:ext cx="1422400" cy="1225550"/>
            <a:chOff x="4284" y="1200"/>
            <a:chExt cx="1496" cy="1683"/>
          </a:xfrm>
        </p:grpSpPr>
        <p:pic>
          <p:nvPicPr>
            <p:cNvPr id="26653" name="Picture 16" descr="PE02725_"/>
            <p:cNvPicPr>
              <a:picLocks noChangeAspect="1" noChangeArrowheads="1"/>
            </p:cNvPicPr>
            <p:nvPr/>
          </p:nvPicPr>
          <p:blipFill>
            <a:blip r:embed="rId5" cstate="print"/>
            <a:srcRect/>
            <a:stretch>
              <a:fillRect/>
            </a:stretch>
          </p:blipFill>
          <p:spPr bwMode="auto">
            <a:xfrm>
              <a:off x="4800" y="1200"/>
              <a:ext cx="420" cy="480"/>
            </a:xfrm>
            <a:prstGeom prst="rect">
              <a:avLst/>
            </a:prstGeom>
            <a:noFill/>
            <a:ln w="9525">
              <a:noFill/>
              <a:miter lim="800000"/>
              <a:headEnd/>
              <a:tailEnd/>
            </a:ln>
          </p:spPr>
        </p:pic>
        <p:pic>
          <p:nvPicPr>
            <p:cNvPr id="26654" name="Picture 17" descr="PE02725_"/>
            <p:cNvPicPr>
              <a:picLocks noChangeAspect="1" noChangeArrowheads="1"/>
            </p:cNvPicPr>
            <p:nvPr/>
          </p:nvPicPr>
          <p:blipFill>
            <a:blip r:embed="rId5" cstate="print"/>
            <a:srcRect/>
            <a:stretch>
              <a:fillRect/>
            </a:stretch>
          </p:blipFill>
          <p:spPr bwMode="auto">
            <a:xfrm>
              <a:off x="4752" y="1728"/>
              <a:ext cx="420" cy="480"/>
            </a:xfrm>
            <a:prstGeom prst="rect">
              <a:avLst/>
            </a:prstGeom>
            <a:noFill/>
            <a:ln w="9525">
              <a:noFill/>
              <a:miter lim="800000"/>
              <a:headEnd/>
              <a:tailEnd/>
            </a:ln>
          </p:spPr>
        </p:pic>
        <p:pic>
          <p:nvPicPr>
            <p:cNvPr id="26655" name="Picture 18" descr="PE02725_"/>
            <p:cNvPicPr>
              <a:picLocks noChangeAspect="1" noChangeArrowheads="1"/>
            </p:cNvPicPr>
            <p:nvPr/>
          </p:nvPicPr>
          <p:blipFill>
            <a:blip r:embed="rId5" cstate="print"/>
            <a:srcRect/>
            <a:stretch>
              <a:fillRect/>
            </a:stretch>
          </p:blipFill>
          <p:spPr bwMode="auto">
            <a:xfrm>
              <a:off x="5136" y="1344"/>
              <a:ext cx="420" cy="480"/>
            </a:xfrm>
            <a:prstGeom prst="rect">
              <a:avLst/>
            </a:prstGeom>
            <a:noFill/>
            <a:ln w="9525">
              <a:noFill/>
              <a:miter lim="800000"/>
              <a:headEnd/>
              <a:tailEnd/>
            </a:ln>
          </p:spPr>
        </p:pic>
        <p:pic>
          <p:nvPicPr>
            <p:cNvPr id="26656" name="Picture 19" descr="PE02725_"/>
            <p:cNvPicPr>
              <a:picLocks noChangeAspect="1" noChangeArrowheads="1"/>
            </p:cNvPicPr>
            <p:nvPr/>
          </p:nvPicPr>
          <p:blipFill>
            <a:blip r:embed="rId5" cstate="print"/>
            <a:srcRect/>
            <a:stretch>
              <a:fillRect/>
            </a:stretch>
          </p:blipFill>
          <p:spPr bwMode="auto">
            <a:xfrm>
              <a:off x="5184" y="1824"/>
              <a:ext cx="420" cy="480"/>
            </a:xfrm>
            <a:prstGeom prst="rect">
              <a:avLst/>
            </a:prstGeom>
            <a:noFill/>
            <a:ln w="9525">
              <a:noFill/>
              <a:miter lim="800000"/>
              <a:headEnd/>
              <a:tailEnd/>
            </a:ln>
          </p:spPr>
        </p:pic>
        <p:pic>
          <p:nvPicPr>
            <p:cNvPr id="26657" name="Picture 20" descr="PE02725_"/>
            <p:cNvPicPr>
              <a:picLocks noChangeAspect="1" noChangeArrowheads="1"/>
            </p:cNvPicPr>
            <p:nvPr/>
          </p:nvPicPr>
          <p:blipFill>
            <a:blip r:embed="rId5" cstate="print"/>
            <a:srcRect/>
            <a:stretch>
              <a:fillRect/>
            </a:stretch>
          </p:blipFill>
          <p:spPr bwMode="auto">
            <a:xfrm>
              <a:off x="4368" y="1200"/>
              <a:ext cx="420" cy="480"/>
            </a:xfrm>
            <a:prstGeom prst="rect">
              <a:avLst/>
            </a:prstGeom>
            <a:noFill/>
            <a:ln w="9525">
              <a:noFill/>
              <a:miter lim="800000"/>
              <a:headEnd/>
              <a:tailEnd/>
            </a:ln>
          </p:spPr>
        </p:pic>
        <p:pic>
          <p:nvPicPr>
            <p:cNvPr id="26658" name="Picture 21" descr="PE02725_"/>
            <p:cNvPicPr>
              <a:picLocks noChangeAspect="1" noChangeArrowheads="1"/>
            </p:cNvPicPr>
            <p:nvPr/>
          </p:nvPicPr>
          <p:blipFill>
            <a:blip r:embed="rId5" cstate="print"/>
            <a:srcRect/>
            <a:stretch>
              <a:fillRect/>
            </a:stretch>
          </p:blipFill>
          <p:spPr bwMode="auto">
            <a:xfrm>
              <a:off x="4284" y="1680"/>
              <a:ext cx="420" cy="480"/>
            </a:xfrm>
            <a:prstGeom prst="rect">
              <a:avLst/>
            </a:prstGeom>
            <a:noFill/>
            <a:ln w="9525">
              <a:noFill/>
              <a:miter lim="800000"/>
              <a:headEnd/>
              <a:tailEnd/>
            </a:ln>
          </p:spPr>
        </p:pic>
        <p:sp>
          <p:nvSpPr>
            <p:cNvPr id="26659" name="Text Box 22"/>
            <p:cNvSpPr txBox="1">
              <a:spLocks noChangeArrowheads="1"/>
            </p:cNvSpPr>
            <p:nvPr/>
          </p:nvSpPr>
          <p:spPr bwMode="auto">
            <a:xfrm>
              <a:off x="4464" y="2170"/>
              <a:ext cx="1316" cy="713"/>
            </a:xfrm>
            <a:prstGeom prst="rect">
              <a:avLst/>
            </a:prstGeom>
            <a:noFill/>
            <a:ln w="12700">
              <a:noFill/>
              <a:miter lim="800000"/>
              <a:headEnd type="none" w="sm" len="sm"/>
              <a:tailEnd type="none" w="sm" len="sm"/>
            </a:ln>
          </p:spPr>
          <p:txBody>
            <a:bodyPr wrap="none">
              <a:spAutoFit/>
            </a:bodyPr>
            <a:lstStyle/>
            <a:p>
              <a:r>
                <a:rPr lang="zh-TW" altLang="en-US" sz="2800">
                  <a:solidFill>
                    <a:srgbClr val="000000"/>
                  </a:solidFill>
                  <a:ea typeface="DFKai-SB" pitchFamily="65" charset="-120"/>
                </a:rPr>
                <a:t>胰島素</a:t>
              </a:r>
            </a:p>
          </p:txBody>
        </p:sp>
      </p:grpSp>
      <p:grpSp>
        <p:nvGrpSpPr>
          <p:cNvPr id="26631" name="Group 23"/>
          <p:cNvGrpSpPr>
            <a:grpSpLocks/>
          </p:cNvGrpSpPr>
          <p:nvPr/>
        </p:nvGrpSpPr>
        <p:grpSpPr bwMode="auto">
          <a:xfrm>
            <a:off x="6705600" y="3505200"/>
            <a:ext cx="628650" cy="701675"/>
            <a:chOff x="4844" y="2486"/>
            <a:chExt cx="676" cy="629"/>
          </a:xfrm>
        </p:grpSpPr>
        <p:sp>
          <p:nvSpPr>
            <p:cNvPr id="26651" name="AutoShape 24"/>
            <p:cNvSpPr>
              <a:spLocks noChangeArrowheads="1"/>
            </p:cNvSpPr>
            <p:nvPr/>
          </p:nvSpPr>
          <p:spPr bwMode="auto">
            <a:xfrm rot="-5400000">
              <a:off x="5232" y="2640"/>
              <a:ext cx="432" cy="144"/>
            </a:xfrm>
            <a:prstGeom prst="leftArrow">
              <a:avLst>
                <a:gd name="adj1" fmla="val 50000"/>
                <a:gd name="adj2" fmla="val 75000"/>
              </a:avLst>
            </a:prstGeom>
            <a:solidFill>
              <a:schemeClr val="accent1"/>
            </a:solidFill>
            <a:ln w="12700">
              <a:solidFill>
                <a:schemeClr val="tx1"/>
              </a:solidFill>
              <a:miter lim="800000"/>
              <a:headEnd type="none" w="sm" len="sm"/>
              <a:tailEnd type="none" w="sm" len="sm"/>
            </a:ln>
          </p:spPr>
          <p:txBody>
            <a:bodyPr wrap="none" anchor="ctr"/>
            <a:lstStyle/>
            <a:p>
              <a:endParaRPr lang="zh-TW" altLang="en-US"/>
            </a:p>
          </p:txBody>
        </p:sp>
        <p:sp>
          <p:nvSpPr>
            <p:cNvPr id="26652" name="Text Box 25"/>
            <p:cNvSpPr txBox="1">
              <a:spLocks noChangeArrowheads="1"/>
            </p:cNvSpPr>
            <p:nvPr/>
          </p:nvSpPr>
          <p:spPr bwMode="auto">
            <a:xfrm>
              <a:off x="4844" y="2486"/>
              <a:ext cx="591" cy="629"/>
            </a:xfrm>
            <a:prstGeom prst="rect">
              <a:avLst/>
            </a:prstGeom>
            <a:noFill/>
            <a:ln w="12700">
              <a:noFill/>
              <a:miter lim="800000"/>
              <a:headEnd type="none" w="sm" len="sm"/>
              <a:tailEnd type="none" w="sm" len="sm"/>
            </a:ln>
          </p:spPr>
          <p:txBody>
            <a:bodyPr vert="eaVert" wrap="none">
              <a:spAutoFit/>
            </a:bodyPr>
            <a:lstStyle/>
            <a:p>
              <a:r>
                <a:rPr lang="zh-TW" altLang="en-US">
                  <a:solidFill>
                    <a:srgbClr val="000000"/>
                  </a:solidFill>
                  <a:ea typeface="DFKai-SB" pitchFamily="65" charset="-120"/>
                </a:rPr>
                <a:t>進入</a:t>
              </a:r>
            </a:p>
          </p:txBody>
        </p:sp>
      </p:grpSp>
      <p:grpSp>
        <p:nvGrpSpPr>
          <p:cNvPr id="26632" name="Group 26"/>
          <p:cNvGrpSpPr>
            <a:grpSpLocks/>
          </p:cNvGrpSpPr>
          <p:nvPr/>
        </p:nvGrpSpPr>
        <p:grpSpPr bwMode="auto">
          <a:xfrm>
            <a:off x="6629400" y="4343400"/>
            <a:ext cx="1211263" cy="1609725"/>
            <a:chOff x="4464" y="2640"/>
            <a:chExt cx="964" cy="1843"/>
          </a:xfrm>
        </p:grpSpPr>
        <p:pic>
          <p:nvPicPr>
            <p:cNvPr id="26649" name="Picture 27" descr="BL00442_"/>
            <p:cNvPicPr>
              <a:picLocks noChangeAspect="1" noChangeArrowheads="1"/>
            </p:cNvPicPr>
            <p:nvPr/>
          </p:nvPicPr>
          <p:blipFill>
            <a:blip r:embed="rId6" cstate="print"/>
            <a:srcRect/>
            <a:stretch>
              <a:fillRect/>
            </a:stretch>
          </p:blipFill>
          <p:spPr bwMode="auto">
            <a:xfrm>
              <a:off x="4464" y="2640"/>
              <a:ext cx="912" cy="1344"/>
            </a:xfrm>
            <a:prstGeom prst="rect">
              <a:avLst/>
            </a:prstGeom>
            <a:noFill/>
            <a:ln w="9525">
              <a:noFill/>
              <a:miter lim="800000"/>
              <a:headEnd/>
              <a:tailEnd/>
            </a:ln>
          </p:spPr>
        </p:pic>
        <p:sp>
          <p:nvSpPr>
            <p:cNvPr id="26650" name="Text Box 28"/>
            <p:cNvSpPr txBox="1">
              <a:spLocks noChangeArrowheads="1"/>
            </p:cNvSpPr>
            <p:nvPr/>
          </p:nvSpPr>
          <p:spPr bwMode="auto">
            <a:xfrm>
              <a:off x="4715" y="3888"/>
              <a:ext cx="713" cy="595"/>
            </a:xfrm>
            <a:prstGeom prst="rect">
              <a:avLst/>
            </a:prstGeom>
            <a:noFill/>
            <a:ln w="12700">
              <a:noFill/>
              <a:miter lim="800000"/>
              <a:headEnd type="none" w="sm" len="sm"/>
              <a:tailEnd type="none" w="sm" len="sm"/>
            </a:ln>
          </p:spPr>
          <p:txBody>
            <a:bodyPr wrap="none">
              <a:spAutoFit/>
            </a:bodyPr>
            <a:lstStyle/>
            <a:p>
              <a:r>
                <a:rPr lang="zh-TW" altLang="en-US" sz="2800">
                  <a:solidFill>
                    <a:srgbClr val="000000"/>
                  </a:solidFill>
                  <a:ea typeface="DFKai-SB" pitchFamily="65" charset="-120"/>
                </a:rPr>
                <a:t>細胞</a:t>
              </a:r>
            </a:p>
          </p:txBody>
        </p:sp>
      </p:grpSp>
      <p:grpSp>
        <p:nvGrpSpPr>
          <p:cNvPr id="26633" name="Group 29"/>
          <p:cNvGrpSpPr>
            <a:grpSpLocks/>
          </p:cNvGrpSpPr>
          <p:nvPr/>
        </p:nvGrpSpPr>
        <p:grpSpPr bwMode="auto">
          <a:xfrm>
            <a:off x="5486400" y="4876800"/>
            <a:ext cx="466725" cy="887413"/>
            <a:chOff x="3936" y="3456"/>
            <a:chExt cx="500" cy="1295"/>
          </a:xfrm>
        </p:grpSpPr>
        <p:sp>
          <p:nvSpPr>
            <p:cNvPr id="26647" name="AutoShape 30"/>
            <p:cNvSpPr>
              <a:spLocks noChangeArrowheads="1"/>
            </p:cNvSpPr>
            <p:nvPr/>
          </p:nvSpPr>
          <p:spPr bwMode="auto">
            <a:xfrm>
              <a:off x="3984" y="3456"/>
              <a:ext cx="432" cy="144"/>
            </a:xfrm>
            <a:prstGeom prst="leftArrow">
              <a:avLst>
                <a:gd name="adj1" fmla="val 50000"/>
                <a:gd name="adj2" fmla="val 75000"/>
              </a:avLst>
            </a:prstGeom>
            <a:solidFill>
              <a:schemeClr val="accent1"/>
            </a:solidFill>
            <a:ln w="12700">
              <a:solidFill>
                <a:schemeClr val="tx1"/>
              </a:solidFill>
              <a:miter lim="800000"/>
              <a:headEnd type="none" w="sm" len="sm"/>
              <a:tailEnd type="none" w="sm" len="sm"/>
            </a:ln>
          </p:spPr>
          <p:txBody>
            <a:bodyPr wrap="none" anchor="ctr"/>
            <a:lstStyle/>
            <a:p>
              <a:endParaRPr lang="zh-TW" altLang="en-US"/>
            </a:p>
          </p:txBody>
        </p:sp>
        <p:sp>
          <p:nvSpPr>
            <p:cNvPr id="26648" name="Text Box 31"/>
            <p:cNvSpPr txBox="1">
              <a:spLocks noChangeArrowheads="1"/>
            </p:cNvSpPr>
            <p:nvPr/>
          </p:nvSpPr>
          <p:spPr bwMode="auto">
            <a:xfrm>
              <a:off x="3936" y="3551"/>
              <a:ext cx="500" cy="1200"/>
            </a:xfrm>
            <a:prstGeom prst="rect">
              <a:avLst/>
            </a:prstGeom>
            <a:noFill/>
            <a:ln w="12700">
              <a:noFill/>
              <a:miter lim="800000"/>
              <a:headEnd type="none" w="sm" len="sm"/>
              <a:tailEnd type="none" w="sm" len="sm"/>
            </a:ln>
          </p:spPr>
          <p:txBody>
            <a:bodyPr>
              <a:spAutoFit/>
            </a:bodyPr>
            <a:lstStyle/>
            <a:p>
              <a:r>
                <a:rPr lang="zh-TW" altLang="en-US">
                  <a:solidFill>
                    <a:srgbClr val="000000"/>
                  </a:solidFill>
                  <a:ea typeface="DFKai-SB" pitchFamily="65" charset="-120"/>
                </a:rPr>
                <a:t>產生</a:t>
              </a:r>
            </a:p>
          </p:txBody>
        </p:sp>
      </p:grpSp>
      <p:grpSp>
        <p:nvGrpSpPr>
          <p:cNvPr id="26634" name="Group 32"/>
          <p:cNvGrpSpPr>
            <a:grpSpLocks/>
          </p:cNvGrpSpPr>
          <p:nvPr/>
        </p:nvGrpSpPr>
        <p:grpSpPr bwMode="auto">
          <a:xfrm>
            <a:off x="3810000" y="4572000"/>
            <a:ext cx="1019175" cy="1270000"/>
            <a:chOff x="3168" y="2928"/>
            <a:chExt cx="783" cy="1546"/>
          </a:xfrm>
        </p:grpSpPr>
        <p:pic>
          <p:nvPicPr>
            <p:cNvPr id="26645" name="Picture 33" descr="SO01819_"/>
            <p:cNvPicPr>
              <a:picLocks noChangeAspect="1" noChangeArrowheads="1"/>
            </p:cNvPicPr>
            <p:nvPr/>
          </p:nvPicPr>
          <p:blipFill>
            <a:blip r:embed="rId7" cstate="print"/>
            <a:srcRect/>
            <a:stretch>
              <a:fillRect/>
            </a:stretch>
          </p:blipFill>
          <p:spPr bwMode="auto">
            <a:xfrm>
              <a:off x="3168" y="2928"/>
              <a:ext cx="731" cy="1008"/>
            </a:xfrm>
            <a:prstGeom prst="rect">
              <a:avLst/>
            </a:prstGeom>
            <a:noFill/>
            <a:ln w="9525">
              <a:noFill/>
              <a:miter lim="800000"/>
              <a:headEnd/>
              <a:tailEnd/>
            </a:ln>
          </p:spPr>
        </p:pic>
        <p:sp>
          <p:nvSpPr>
            <p:cNvPr id="26646" name="Text Box 34"/>
            <p:cNvSpPr txBox="1">
              <a:spLocks noChangeArrowheads="1"/>
            </p:cNvSpPr>
            <p:nvPr/>
          </p:nvSpPr>
          <p:spPr bwMode="auto">
            <a:xfrm>
              <a:off x="3263" y="3842"/>
              <a:ext cx="688" cy="632"/>
            </a:xfrm>
            <a:prstGeom prst="rect">
              <a:avLst/>
            </a:prstGeom>
            <a:noFill/>
            <a:ln w="12700">
              <a:noFill/>
              <a:miter lim="800000"/>
              <a:headEnd type="none" w="sm" len="sm"/>
              <a:tailEnd type="none" w="sm" len="sm"/>
            </a:ln>
          </p:spPr>
          <p:txBody>
            <a:bodyPr wrap="none">
              <a:spAutoFit/>
            </a:bodyPr>
            <a:lstStyle/>
            <a:p>
              <a:r>
                <a:rPr lang="zh-TW" altLang="en-US" sz="2800">
                  <a:solidFill>
                    <a:srgbClr val="000000"/>
                  </a:solidFill>
                  <a:ea typeface="DFKai-SB" pitchFamily="65" charset="-120"/>
                </a:rPr>
                <a:t>能量</a:t>
              </a:r>
            </a:p>
          </p:txBody>
        </p:sp>
      </p:grpSp>
      <p:grpSp>
        <p:nvGrpSpPr>
          <p:cNvPr id="26635" name="Group 35"/>
          <p:cNvGrpSpPr>
            <a:grpSpLocks/>
          </p:cNvGrpSpPr>
          <p:nvPr/>
        </p:nvGrpSpPr>
        <p:grpSpPr bwMode="auto">
          <a:xfrm>
            <a:off x="2895600" y="4876800"/>
            <a:ext cx="466725" cy="887413"/>
            <a:chOff x="2668" y="3360"/>
            <a:chExt cx="500" cy="1295"/>
          </a:xfrm>
        </p:grpSpPr>
        <p:sp>
          <p:nvSpPr>
            <p:cNvPr id="26643" name="AutoShape 36"/>
            <p:cNvSpPr>
              <a:spLocks noChangeArrowheads="1"/>
            </p:cNvSpPr>
            <p:nvPr/>
          </p:nvSpPr>
          <p:spPr bwMode="auto">
            <a:xfrm>
              <a:off x="2688" y="3360"/>
              <a:ext cx="480" cy="144"/>
            </a:xfrm>
            <a:prstGeom prst="leftArrow">
              <a:avLst>
                <a:gd name="adj1" fmla="val 50000"/>
                <a:gd name="adj2" fmla="val 83333"/>
              </a:avLst>
            </a:prstGeom>
            <a:solidFill>
              <a:schemeClr val="accent1"/>
            </a:solidFill>
            <a:ln w="12700">
              <a:solidFill>
                <a:schemeClr val="tx1"/>
              </a:solidFill>
              <a:miter lim="800000"/>
              <a:headEnd type="none" w="sm" len="sm"/>
              <a:tailEnd type="none" w="sm" len="sm"/>
            </a:ln>
          </p:spPr>
          <p:txBody>
            <a:bodyPr wrap="none" anchor="ctr"/>
            <a:lstStyle/>
            <a:p>
              <a:endParaRPr lang="zh-TW" altLang="en-US"/>
            </a:p>
          </p:txBody>
        </p:sp>
        <p:sp>
          <p:nvSpPr>
            <p:cNvPr id="26644" name="Text Box 37"/>
            <p:cNvSpPr txBox="1">
              <a:spLocks noChangeArrowheads="1"/>
            </p:cNvSpPr>
            <p:nvPr/>
          </p:nvSpPr>
          <p:spPr bwMode="auto">
            <a:xfrm>
              <a:off x="2668" y="3455"/>
              <a:ext cx="500" cy="1200"/>
            </a:xfrm>
            <a:prstGeom prst="rect">
              <a:avLst/>
            </a:prstGeom>
            <a:noFill/>
            <a:ln w="12700">
              <a:noFill/>
              <a:miter lim="800000"/>
              <a:headEnd type="none" w="sm" len="sm"/>
              <a:tailEnd type="none" w="sm" len="sm"/>
            </a:ln>
          </p:spPr>
          <p:txBody>
            <a:bodyPr>
              <a:spAutoFit/>
            </a:bodyPr>
            <a:lstStyle/>
            <a:p>
              <a:r>
                <a:rPr lang="zh-TW" altLang="en-US">
                  <a:solidFill>
                    <a:srgbClr val="000000"/>
                  </a:solidFill>
                  <a:ea typeface="DFKai-SB" pitchFamily="65" charset="-120"/>
                </a:rPr>
                <a:t>結果</a:t>
              </a:r>
            </a:p>
          </p:txBody>
        </p:sp>
      </p:grpSp>
      <p:grpSp>
        <p:nvGrpSpPr>
          <p:cNvPr id="26636" name="Group 38"/>
          <p:cNvGrpSpPr>
            <a:grpSpLocks/>
          </p:cNvGrpSpPr>
          <p:nvPr/>
        </p:nvGrpSpPr>
        <p:grpSpPr bwMode="auto">
          <a:xfrm>
            <a:off x="609600" y="4572000"/>
            <a:ext cx="2012950" cy="1303338"/>
            <a:chOff x="1152" y="2880"/>
            <a:chExt cx="1832" cy="1592"/>
          </a:xfrm>
        </p:grpSpPr>
        <p:pic>
          <p:nvPicPr>
            <p:cNvPr id="26638" name="Picture 39" descr="BL00358_"/>
            <p:cNvPicPr>
              <a:picLocks noChangeAspect="1" noChangeArrowheads="1"/>
            </p:cNvPicPr>
            <p:nvPr/>
          </p:nvPicPr>
          <p:blipFill>
            <a:blip r:embed="rId8" cstate="print"/>
            <a:srcRect/>
            <a:stretch>
              <a:fillRect/>
            </a:stretch>
          </p:blipFill>
          <p:spPr bwMode="auto">
            <a:xfrm>
              <a:off x="1824" y="2880"/>
              <a:ext cx="912" cy="1008"/>
            </a:xfrm>
            <a:prstGeom prst="rect">
              <a:avLst/>
            </a:prstGeom>
            <a:noFill/>
            <a:ln w="9525">
              <a:noFill/>
              <a:miter lim="800000"/>
              <a:headEnd/>
              <a:tailEnd/>
            </a:ln>
          </p:spPr>
        </p:pic>
        <p:pic>
          <p:nvPicPr>
            <p:cNvPr id="26639" name="Picture 40" descr="WB00611_"/>
            <p:cNvPicPr>
              <a:picLocks noChangeAspect="1" noChangeArrowheads="1"/>
            </p:cNvPicPr>
            <p:nvPr/>
          </p:nvPicPr>
          <p:blipFill>
            <a:blip r:embed="rId9" cstate="print"/>
            <a:srcRect/>
            <a:stretch>
              <a:fillRect/>
            </a:stretch>
          </p:blipFill>
          <p:spPr bwMode="auto">
            <a:xfrm>
              <a:off x="1200" y="3552"/>
              <a:ext cx="713" cy="144"/>
            </a:xfrm>
            <a:prstGeom prst="rect">
              <a:avLst/>
            </a:prstGeom>
            <a:noFill/>
            <a:ln w="9525">
              <a:noFill/>
              <a:miter lim="800000"/>
              <a:headEnd/>
              <a:tailEnd/>
            </a:ln>
          </p:spPr>
        </p:pic>
        <p:pic>
          <p:nvPicPr>
            <p:cNvPr id="26640" name="Picture 41" descr="WB00611_"/>
            <p:cNvPicPr>
              <a:picLocks noChangeAspect="1" noChangeArrowheads="1"/>
            </p:cNvPicPr>
            <p:nvPr/>
          </p:nvPicPr>
          <p:blipFill>
            <a:blip r:embed="rId9" cstate="print"/>
            <a:srcRect/>
            <a:stretch>
              <a:fillRect/>
            </a:stretch>
          </p:blipFill>
          <p:spPr bwMode="auto">
            <a:xfrm>
              <a:off x="1248" y="3696"/>
              <a:ext cx="713" cy="144"/>
            </a:xfrm>
            <a:prstGeom prst="rect">
              <a:avLst/>
            </a:prstGeom>
            <a:noFill/>
            <a:ln w="9525">
              <a:noFill/>
              <a:miter lim="800000"/>
              <a:headEnd/>
              <a:tailEnd/>
            </a:ln>
          </p:spPr>
        </p:pic>
        <p:pic>
          <p:nvPicPr>
            <p:cNvPr id="26641" name="Picture 42" descr="WB00611_"/>
            <p:cNvPicPr>
              <a:picLocks noChangeAspect="1" noChangeArrowheads="1"/>
            </p:cNvPicPr>
            <p:nvPr/>
          </p:nvPicPr>
          <p:blipFill>
            <a:blip r:embed="rId9" cstate="print"/>
            <a:srcRect/>
            <a:stretch>
              <a:fillRect/>
            </a:stretch>
          </p:blipFill>
          <p:spPr bwMode="auto">
            <a:xfrm>
              <a:off x="1200" y="3408"/>
              <a:ext cx="713" cy="144"/>
            </a:xfrm>
            <a:prstGeom prst="rect">
              <a:avLst/>
            </a:prstGeom>
            <a:noFill/>
            <a:ln w="9525">
              <a:noFill/>
              <a:miter lim="800000"/>
              <a:headEnd/>
              <a:tailEnd/>
            </a:ln>
          </p:spPr>
        </p:pic>
        <p:sp>
          <p:nvSpPr>
            <p:cNvPr id="26642" name="Text Box 43"/>
            <p:cNvSpPr txBox="1">
              <a:spLocks noChangeArrowheads="1"/>
            </p:cNvSpPr>
            <p:nvPr/>
          </p:nvSpPr>
          <p:spPr bwMode="auto">
            <a:xfrm>
              <a:off x="1152" y="3914"/>
              <a:ext cx="1832" cy="558"/>
            </a:xfrm>
            <a:prstGeom prst="rect">
              <a:avLst/>
            </a:prstGeom>
            <a:noFill/>
            <a:ln w="12700">
              <a:noFill/>
              <a:miter lim="800000"/>
              <a:headEnd type="none" w="sm" len="sm"/>
              <a:tailEnd type="none" w="sm" len="sm"/>
            </a:ln>
          </p:spPr>
          <p:txBody>
            <a:bodyPr wrap="none">
              <a:spAutoFit/>
            </a:bodyPr>
            <a:lstStyle/>
            <a:p>
              <a:r>
                <a:rPr lang="zh-TW" altLang="en-US">
                  <a:solidFill>
                    <a:srgbClr val="000000"/>
                  </a:solidFill>
                  <a:ea typeface="DFKai-SB" pitchFamily="65" charset="-120"/>
                </a:rPr>
                <a:t>血糖濃度正常</a:t>
              </a:r>
            </a:p>
          </p:txBody>
        </p:sp>
      </p:grpSp>
      <p:sp>
        <p:nvSpPr>
          <p:cNvPr id="26637" name="Rectangle 44"/>
          <p:cNvSpPr>
            <a:spLocks noChangeArrowheads="1"/>
          </p:cNvSpPr>
          <p:nvPr/>
        </p:nvSpPr>
        <p:spPr bwMode="auto">
          <a:xfrm>
            <a:off x="1600200" y="3276600"/>
            <a:ext cx="4756150" cy="641350"/>
          </a:xfrm>
          <a:prstGeom prst="rect">
            <a:avLst/>
          </a:prstGeom>
          <a:noFill/>
          <a:ln w="9525">
            <a:noFill/>
            <a:miter lim="800000"/>
            <a:headEnd/>
            <a:tailEnd/>
          </a:ln>
        </p:spPr>
        <p:txBody>
          <a:bodyPr wrap="none">
            <a:spAutoFit/>
          </a:bodyPr>
          <a:lstStyle/>
          <a:p>
            <a:r>
              <a:rPr lang="zh-TW" altLang="en-US" sz="3600">
                <a:solidFill>
                  <a:srgbClr val="000000"/>
                </a:solidFill>
                <a:ea typeface="DFKai-SB" pitchFamily="65" charset="-120"/>
              </a:rPr>
              <a:t>胰島素分泌作用正常時</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684</TotalTime>
  <Words>4542</Words>
  <Application>Microsoft Office PowerPoint</Application>
  <PresentationFormat>On-screen Show (4:3)</PresentationFormat>
  <Paragraphs>426</Paragraphs>
  <Slides>70</Slides>
  <Notes>18</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4</vt:i4>
      </vt:variant>
      <vt:variant>
        <vt:lpstr>Slide Titles</vt:lpstr>
      </vt:variant>
      <vt:variant>
        <vt:i4>70</vt:i4>
      </vt:variant>
    </vt:vector>
  </HeadingPairs>
  <TitlesOfParts>
    <vt:vector size="90" baseType="lpstr">
      <vt:lpstr>Times New Roman</vt:lpstr>
      <vt:lpstr>PMingLiU</vt:lpstr>
      <vt:lpstr>Arial</vt:lpstr>
      <vt:lpstr>Wingdings</vt:lpstr>
      <vt:lpstr>DFKai-SB</vt:lpstr>
      <vt:lpstr>BiauKai</vt:lpstr>
      <vt:lpstr>Tahoma</vt:lpstr>
      <vt:lpstr>Trebuchet MS</vt:lpstr>
      <vt:lpstr>MS PGothic</vt:lpstr>
      <vt:lpstr>華康娃娃體</vt:lpstr>
      <vt:lpstr>Webdings</vt:lpstr>
      <vt:lpstr>Symbol</vt:lpstr>
      <vt:lpstr>Verdana</vt:lpstr>
      <vt:lpstr>Helvetica</vt:lpstr>
      <vt:lpstr>Calibri</vt:lpstr>
      <vt:lpstr>Nature</vt:lpstr>
      <vt:lpstr>Microsoft Graph 圖表</vt:lpstr>
      <vt:lpstr>Microsoft 多媒體藝廊</vt:lpstr>
      <vt:lpstr>點陣圖影像</vt:lpstr>
      <vt:lpstr>美工圖案</vt:lpstr>
      <vt:lpstr>認識糖尿病的殺傷力</vt:lpstr>
      <vt:lpstr> 美國網路調查</vt:lpstr>
      <vt:lpstr>美國主要死因</vt:lpstr>
      <vt:lpstr>2012年台灣十大死因</vt:lpstr>
      <vt:lpstr>Slide 5</vt:lpstr>
      <vt:lpstr>糖尿病歷史</vt:lpstr>
      <vt:lpstr>糖尿病跟胰臟的關係</vt:lpstr>
      <vt:lpstr>胰臟</vt:lpstr>
      <vt:lpstr>胰島素如何工作 ??</vt:lpstr>
      <vt:lpstr>就是 糖尿病</vt:lpstr>
      <vt:lpstr>什麼是糖尿病?</vt:lpstr>
      <vt:lpstr>糖尿病的分類</vt:lpstr>
      <vt:lpstr>糖尿病越早發生 壽命就越短</vt:lpstr>
      <vt:lpstr>Slide 14</vt:lpstr>
      <vt:lpstr>2012年大馬糖尿病醒覺調查 </vt:lpstr>
      <vt:lpstr>Slide 16</vt:lpstr>
      <vt:lpstr>吃糖與糖尿病的關係 </vt:lpstr>
      <vt:lpstr>Slide 18</vt:lpstr>
      <vt:lpstr>糖尿病 絕對不是 傳染病!!</vt:lpstr>
      <vt:lpstr>Slide 20</vt:lpstr>
      <vt:lpstr>糖尿病發病初期， 大多數人都沒有症狀 !!!</vt:lpstr>
      <vt:lpstr>如何確定自己有沒有糖尿病?</vt:lpstr>
      <vt:lpstr>我沒有症狀，我要抽血檢查嗎?</vt:lpstr>
      <vt:lpstr>糖尿病的診斷標準</vt:lpstr>
      <vt:lpstr>您知道什麼是 糖化血色素 (Hba1c) 嗎?</vt:lpstr>
      <vt:lpstr>糖化血色素 (Hba1c)</vt:lpstr>
      <vt:lpstr>糖化血色素(Hba1c)與血糖值對照表</vt:lpstr>
      <vt:lpstr>糖尿病治療的目標</vt:lpstr>
      <vt:lpstr>如何將血糖控制在理想範圍?</vt:lpstr>
      <vt:lpstr>糖尿病是不是什麼都不能吃 ?</vt:lpstr>
      <vt:lpstr>糖尿病飲食原則</vt:lpstr>
      <vt:lpstr>Slide 32</vt:lpstr>
      <vt:lpstr>Slide 33</vt:lpstr>
      <vt:lpstr>糖尿病人可以喝酒嗎 ?</vt:lpstr>
      <vt:lpstr>少喝酒</vt:lpstr>
      <vt:lpstr>糖尿病常見的飲食迷思</vt:lpstr>
      <vt:lpstr>糖尿病的藥物治療</vt:lpstr>
      <vt:lpstr>吃糖尿病的藥會不會傷肝或傷腎?</vt:lpstr>
      <vt:lpstr>Slide 39</vt:lpstr>
      <vt:lpstr>胰島素</vt:lpstr>
      <vt:lpstr>胰島素可以口服嗎?</vt:lpstr>
      <vt:lpstr>打胰島素的時機</vt:lpstr>
      <vt:lpstr>打胰島素有沒有副作用?</vt:lpstr>
      <vt:lpstr>注射胰島素會加重病情嗎?</vt:lpstr>
      <vt:lpstr>Slide 45</vt:lpstr>
      <vt:lpstr>Slide 46</vt:lpstr>
      <vt:lpstr>打胰島素比較好還是吃藥比較好?</vt:lpstr>
      <vt:lpstr>一天要打幾次? 一天打四次代表我的病情比較嚴重嗎?</vt:lpstr>
      <vt:lpstr>Slide 49</vt:lpstr>
      <vt:lpstr>為什麼要治療糖尿病 ?</vt:lpstr>
      <vt:lpstr>治療糖尿病必須知道的事</vt:lpstr>
      <vt:lpstr>吃藥之後症狀改善可以停藥嗎?</vt:lpstr>
      <vt:lpstr>血糖控制不佳的併發症</vt:lpstr>
      <vt:lpstr>Slide 54</vt:lpstr>
      <vt:lpstr>糖尿病視網膜病變 </vt:lpstr>
      <vt:lpstr>糖尿病眼病變</vt:lpstr>
      <vt:lpstr> 糖尿病眼病變</vt:lpstr>
      <vt:lpstr>Slide 58</vt:lpstr>
      <vt:lpstr>什麼時候必須去看眼科醫師？</vt:lpstr>
      <vt:lpstr>Slide 60</vt:lpstr>
      <vt:lpstr>糖尿病腎病變</vt:lpstr>
      <vt:lpstr>Slide 62</vt:lpstr>
      <vt:lpstr>真 人 真 事</vt:lpstr>
      <vt:lpstr>Slide 64</vt:lpstr>
      <vt:lpstr>甚麼是糖尿病神經病變 ?</vt:lpstr>
      <vt:lpstr>神經病變的症狀</vt:lpstr>
      <vt:lpstr>什麼是大血管病變 ?</vt:lpstr>
      <vt:lpstr>如何避免併發症的產生 ?</vt:lpstr>
      <vt:lpstr>糖尿病人定期追蹤項目</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User</cp:lastModifiedBy>
  <cp:revision>218</cp:revision>
  <dcterms:created xsi:type="dcterms:W3CDTF">1601-01-01T00:00:00Z</dcterms:created>
  <dcterms:modified xsi:type="dcterms:W3CDTF">2015-08-26T12:09:44Z</dcterms:modified>
</cp:coreProperties>
</file>